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560" r:id="rId2"/>
    <p:sldId id="563" r:id="rId3"/>
    <p:sldId id="564" r:id="rId4"/>
    <p:sldId id="566" r:id="rId5"/>
    <p:sldId id="565" r:id="rId6"/>
    <p:sldId id="568" r:id="rId7"/>
    <p:sldId id="562" r:id="rId8"/>
    <p:sldId id="561"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85"/>
    <p:restoredTop sz="94592"/>
  </p:normalViewPr>
  <p:slideViewPr>
    <p:cSldViewPr snapToGrid="0" snapToObjects="1">
      <p:cViewPr varScale="1">
        <p:scale>
          <a:sx n="78" d="100"/>
          <a:sy n="78" d="100"/>
        </p:scale>
        <p:origin x="113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C1C25-9021-D04B-A58F-25C52CDD74D4}" type="datetimeFigureOut">
              <a:rPr lang="es-CO" smtClean="0"/>
              <a:t>12/05/2021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30057-EE84-B34E-8B79-E78ABEF830A0}" type="slidenum">
              <a:rPr lang="es-CO" smtClean="0"/>
              <a:t>‹#›</a:t>
            </a:fld>
            <a:endParaRPr lang="es-CO"/>
          </a:p>
        </p:txBody>
      </p:sp>
    </p:spTree>
    <p:extLst>
      <p:ext uri="{BB962C8B-B14F-4D97-AF65-F5344CB8AC3E}">
        <p14:creationId xmlns:p14="http://schemas.microsoft.com/office/powerpoint/2010/main" val="412903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EA30057-EE84-B34E-8B79-E78ABEF830A0}" type="slidenum">
              <a:rPr lang="es-CO" smtClean="0"/>
              <a:t>2</a:t>
            </a:fld>
            <a:endParaRPr lang="es-CO"/>
          </a:p>
        </p:txBody>
      </p:sp>
    </p:spTree>
    <p:extLst>
      <p:ext uri="{BB962C8B-B14F-4D97-AF65-F5344CB8AC3E}">
        <p14:creationId xmlns:p14="http://schemas.microsoft.com/office/powerpoint/2010/main" val="1492253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EA30057-EE84-B34E-8B79-E78ABEF830A0}" type="slidenum">
              <a:rPr lang="es-CO" smtClean="0"/>
              <a:t>3</a:t>
            </a:fld>
            <a:endParaRPr lang="es-CO"/>
          </a:p>
        </p:txBody>
      </p:sp>
    </p:spTree>
    <p:extLst>
      <p:ext uri="{BB962C8B-B14F-4D97-AF65-F5344CB8AC3E}">
        <p14:creationId xmlns:p14="http://schemas.microsoft.com/office/powerpoint/2010/main" val="289923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EA30057-EE84-B34E-8B79-E78ABEF830A0}" type="slidenum">
              <a:rPr lang="es-CO" smtClean="0"/>
              <a:t>4</a:t>
            </a:fld>
            <a:endParaRPr lang="es-CO"/>
          </a:p>
        </p:txBody>
      </p:sp>
    </p:spTree>
    <p:extLst>
      <p:ext uri="{BB962C8B-B14F-4D97-AF65-F5344CB8AC3E}">
        <p14:creationId xmlns:p14="http://schemas.microsoft.com/office/powerpoint/2010/main" val="124709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EA30057-EE84-B34E-8B79-E78ABEF830A0}" type="slidenum">
              <a:rPr lang="es-CO" smtClean="0"/>
              <a:t>7</a:t>
            </a:fld>
            <a:endParaRPr lang="es-CO"/>
          </a:p>
        </p:txBody>
      </p:sp>
    </p:spTree>
    <p:extLst>
      <p:ext uri="{BB962C8B-B14F-4D97-AF65-F5344CB8AC3E}">
        <p14:creationId xmlns:p14="http://schemas.microsoft.com/office/powerpoint/2010/main" val="93577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EA30057-EE84-B34E-8B79-E78ABEF830A0}" type="slidenum">
              <a:rPr lang="es-CO" smtClean="0"/>
              <a:t>8</a:t>
            </a:fld>
            <a:endParaRPr lang="es-CO"/>
          </a:p>
        </p:txBody>
      </p:sp>
    </p:spTree>
    <p:extLst>
      <p:ext uri="{BB962C8B-B14F-4D97-AF65-F5344CB8AC3E}">
        <p14:creationId xmlns:p14="http://schemas.microsoft.com/office/powerpoint/2010/main" val="1214626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43F29B-EF3A-884A-8720-BEBC0E1966A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3B64C236-F8C2-AD43-A255-17627F1C2F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2F8823B-87CD-D14C-A3B2-994C51C269A5}"/>
              </a:ext>
            </a:extLst>
          </p:cNvPr>
          <p:cNvSpPr>
            <a:spLocks noGrp="1"/>
          </p:cNvSpPr>
          <p:nvPr>
            <p:ph type="dt" sz="half" idx="10"/>
          </p:nvPr>
        </p:nvSpPr>
        <p:spPr/>
        <p:txBody>
          <a:bodyPr/>
          <a:lstStyle/>
          <a:p>
            <a:fld id="{C74867CB-33EC-C841-895E-F20CBB701334}" type="datetimeFigureOut">
              <a:rPr lang="es-CO" smtClean="0"/>
              <a:t>12/05/2021</a:t>
            </a:fld>
            <a:endParaRPr lang="es-CO"/>
          </a:p>
        </p:txBody>
      </p:sp>
      <p:sp>
        <p:nvSpPr>
          <p:cNvPr id="5" name="Marcador de pie de página 4">
            <a:extLst>
              <a:ext uri="{FF2B5EF4-FFF2-40B4-BE49-F238E27FC236}">
                <a16:creationId xmlns:a16="http://schemas.microsoft.com/office/drawing/2014/main" id="{FF56250E-5C25-0C45-B012-55D3BEDD1FC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51B5B6C-9E9D-4A43-861D-817DDB3FC2A3}"/>
              </a:ext>
            </a:extLst>
          </p:cNvPr>
          <p:cNvSpPr>
            <a:spLocks noGrp="1"/>
          </p:cNvSpPr>
          <p:nvPr>
            <p:ph type="sldNum" sz="quarter" idx="12"/>
          </p:nvPr>
        </p:nvSpPr>
        <p:spPr/>
        <p:txBody>
          <a:bodyPr/>
          <a:lstStyle/>
          <a:p>
            <a:fld id="{79C877E5-64B1-AD4B-9D11-3E16AC80D7A1}" type="slidenum">
              <a:rPr lang="es-CO" smtClean="0"/>
              <a:t>‹#›</a:t>
            </a:fld>
            <a:endParaRPr lang="es-CO"/>
          </a:p>
        </p:txBody>
      </p:sp>
    </p:spTree>
    <p:extLst>
      <p:ext uri="{BB962C8B-B14F-4D97-AF65-F5344CB8AC3E}">
        <p14:creationId xmlns:p14="http://schemas.microsoft.com/office/powerpoint/2010/main" val="203672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BB1FB8-DC3E-5F41-A638-C3B47932D35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2A06E35-5AF5-1A40-BF82-78DC0CD62700}"/>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060BF3E0-308B-C04A-9767-535F38EF7FC8}"/>
              </a:ext>
            </a:extLst>
          </p:cNvPr>
          <p:cNvSpPr>
            <a:spLocks noGrp="1"/>
          </p:cNvSpPr>
          <p:nvPr>
            <p:ph type="dt" sz="half" idx="10"/>
          </p:nvPr>
        </p:nvSpPr>
        <p:spPr/>
        <p:txBody>
          <a:bodyPr/>
          <a:lstStyle/>
          <a:p>
            <a:fld id="{C74867CB-33EC-C841-895E-F20CBB701334}" type="datetimeFigureOut">
              <a:rPr lang="es-CO" smtClean="0"/>
              <a:t>12/05/2021</a:t>
            </a:fld>
            <a:endParaRPr lang="es-CO"/>
          </a:p>
        </p:txBody>
      </p:sp>
      <p:sp>
        <p:nvSpPr>
          <p:cNvPr id="5" name="Marcador de pie de página 4">
            <a:extLst>
              <a:ext uri="{FF2B5EF4-FFF2-40B4-BE49-F238E27FC236}">
                <a16:creationId xmlns:a16="http://schemas.microsoft.com/office/drawing/2014/main" id="{2BF3B6ED-7026-624D-BDCC-47D8ED57EE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E1F47B9-A1DA-324B-874F-D168933BCCC1}"/>
              </a:ext>
            </a:extLst>
          </p:cNvPr>
          <p:cNvSpPr>
            <a:spLocks noGrp="1"/>
          </p:cNvSpPr>
          <p:nvPr>
            <p:ph type="sldNum" sz="quarter" idx="12"/>
          </p:nvPr>
        </p:nvSpPr>
        <p:spPr/>
        <p:txBody>
          <a:bodyPr/>
          <a:lstStyle/>
          <a:p>
            <a:fld id="{79C877E5-64B1-AD4B-9D11-3E16AC80D7A1}" type="slidenum">
              <a:rPr lang="es-CO" smtClean="0"/>
              <a:t>‹#›</a:t>
            </a:fld>
            <a:endParaRPr lang="es-CO"/>
          </a:p>
        </p:txBody>
      </p:sp>
    </p:spTree>
    <p:extLst>
      <p:ext uri="{BB962C8B-B14F-4D97-AF65-F5344CB8AC3E}">
        <p14:creationId xmlns:p14="http://schemas.microsoft.com/office/powerpoint/2010/main" val="410490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F45D514-A2A0-9A4C-9873-033A26141A3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81B2D9B-A210-A643-9FF1-EC80EB6AA56A}"/>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D2A79B89-560A-A240-8D71-745DA8A36F31}"/>
              </a:ext>
            </a:extLst>
          </p:cNvPr>
          <p:cNvSpPr>
            <a:spLocks noGrp="1"/>
          </p:cNvSpPr>
          <p:nvPr>
            <p:ph type="dt" sz="half" idx="10"/>
          </p:nvPr>
        </p:nvSpPr>
        <p:spPr/>
        <p:txBody>
          <a:bodyPr/>
          <a:lstStyle/>
          <a:p>
            <a:fld id="{C74867CB-33EC-C841-895E-F20CBB701334}" type="datetimeFigureOut">
              <a:rPr lang="es-CO" smtClean="0"/>
              <a:t>12/05/2021</a:t>
            </a:fld>
            <a:endParaRPr lang="es-CO"/>
          </a:p>
        </p:txBody>
      </p:sp>
      <p:sp>
        <p:nvSpPr>
          <p:cNvPr id="5" name="Marcador de pie de página 4">
            <a:extLst>
              <a:ext uri="{FF2B5EF4-FFF2-40B4-BE49-F238E27FC236}">
                <a16:creationId xmlns:a16="http://schemas.microsoft.com/office/drawing/2014/main" id="{CD626764-4674-1049-8694-F0F5081A6CC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9F10A43-33C6-CD43-A7F7-75F91DE0F0BC}"/>
              </a:ext>
            </a:extLst>
          </p:cNvPr>
          <p:cNvSpPr>
            <a:spLocks noGrp="1"/>
          </p:cNvSpPr>
          <p:nvPr>
            <p:ph type="sldNum" sz="quarter" idx="12"/>
          </p:nvPr>
        </p:nvSpPr>
        <p:spPr/>
        <p:txBody>
          <a:bodyPr/>
          <a:lstStyle/>
          <a:p>
            <a:fld id="{79C877E5-64B1-AD4B-9D11-3E16AC80D7A1}" type="slidenum">
              <a:rPr lang="es-CO" smtClean="0"/>
              <a:t>‹#›</a:t>
            </a:fld>
            <a:endParaRPr lang="es-CO"/>
          </a:p>
        </p:txBody>
      </p:sp>
    </p:spTree>
    <p:extLst>
      <p:ext uri="{BB962C8B-B14F-4D97-AF65-F5344CB8AC3E}">
        <p14:creationId xmlns:p14="http://schemas.microsoft.com/office/powerpoint/2010/main" val="1764266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59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3DE85D-F763-0C4F-8977-569436DEE8F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F89F3F3-4374-B44D-ADB5-B7D6AD340336}"/>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F61B80DC-F4E9-E744-9E93-E97755C7C26F}"/>
              </a:ext>
            </a:extLst>
          </p:cNvPr>
          <p:cNvSpPr>
            <a:spLocks noGrp="1"/>
          </p:cNvSpPr>
          <p:nvPr>
            <p:ph type="dt" sz="half" idx="10"/>
          </p:nvPr>
        </p:nvSpPr>
        <p:spPr/>
        <p:txBody>
          <a:bodyPr/>
          <a:lstStyle/>
          <a:p>
            <a:fld id="{C74867CB-33EC-C841-895E-F20CBB701334}" type="datetimeFigureOut">
              <a:rPr lang="es-CO" smtClean="0"/>
              <a:t>12/05/2021</a:t>
            </a:fld>
            <a:endParaRPr lang="es-CO"/>
          </a:p>
        </p:txBody>
      </p:sp>
      <p:sp>
        <p:nvSpPr>
          <p:cNvPr id="5" name="Marcador de pie de página 4">
            <a:extLst>
              <a:ext uri="{FF2B5EF4-FFF2-40B4-BE49-F238E27FC236}">
                <a16:creationId xmlns:a16="http://schemas.microsoft.com/office/drawing/2014/main" id="{C5108B87-927C-B740-8727-78CBE903C43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344068D-FE62-EB44-B69F-8224246498B5}"/>
              </a:ext>
            </a:extLst>
          </p:cNvPr>
          <p:cNvSpPr>
            <a:spLocks noGrp="1"/>
          </p:cNvSpPr>
          <p:nvPr>
            <p:ph type="sldNum" sz="quarter" idx="12"/>
          </p:nvPr>
        </p:nvSpPr>
        <p:spPr/>
        <p:txBody>
          <a:bodyPr/>
          <a:lstStyle/>
          <a:p>
            <a:fld id="{79C877E5-64B1-AD4B-9D11-3E16AC80D7A1}" type="slidenum">
              <a:rPr lang="es-CO" smtClean="0"/>
              <a:t>‹#›</a:t>
            </a:fld>
            <a:endParaRPr lang="es-CO"/>
          </a:p>
        </p:txBody>
      </p:sp>
    </p:spTree>
    <p:extLst>
      <p:ext uri="{BB962C8B-B14F-4D97-AF65-F5344CB8AC3E}">
        <p14:creationId xmlns:p14="http://schemas.microsoft.com/office/powerpoint/2010/main" val="1848253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F40B5A-4BCC-8149-B0BD-EC4D49238E9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91E14E8-9B62-0B46-B4F7-24DA746EDA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D1702CAE-3DFC-2749-AF5A-D67AC7FF0F6E}"/>
              </a:ext>
            </a:extLst>
          </p:cNvPr>
          <p:cNvSpPr>
            <a:spLocks noGrp="1"/>
          </p:cNvSpPr>
          <p:nvPr>
            <p:ph type="dt" sz="half" idx="10"/>
          </p:nvPr>
        </p:nvSpPr>
        <p:spPr/>
        <p:txBody>
          <a:bodyPr/>
          <a:lstStyle/>
          <a:p>
            <a:fld id="{C74867CB-33EC-C841-895E-F20CBB701334}" type="datetimeFigureOut">
              <a:rPr lang="es-CO" smtClean="0"/>
              <a:t>12/05/2021</a:t>
            </a:fld>
            <a:endParaRPr lang="es-CO"/>
          </a:p>
        </p:txBody>
      </p:sp>
      <p:sp>
        <p:nvSpPr>
          <p:cNvPr id="5" name="Marcador de pie de página 4">
            <a:extLst>
              <a:ext uri="{FF2B5EF4-FFF2-40B4-BE49-F238E27FC236}">
                <a16:creationId xmlns:a16="http://schemas.microsoft.com/office/drawing/2014/main" id="{70F0518C-09C3-5640-A241-81266A136C7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E710306-753C-FB43-B2F7-540859C76C6D}"/>
              </a:ext>
            </a:extLst>
          </p:cNvPr>
          <p:cNvSpPr>
            <a:spLocks noGrp="1"/>
          </p:cNvSpPr>
          <p:nvPr>
            <p:ph type="sldNum" sz="quarter" idx="12"/>
          </p:nvPr>
        </p:nvSpPr>
        <p:spPr/>
        <p:txBody>
          <a:bodyPr/>
          <a:lstStyle/>
          <a:p>
            <a:fld id="{79C877E5-64B1-AD4B-9D11-3E16AC80D7A1}" type="slidenum">
              <a:rPr lang="es-CO" smtClean="0"/>
              <a:t>‹#›</a:t>
            </a:fld>
            <a:endParaRPr lang="es-CO"/>
          </a:p>
        </p:txBody>
      </p:sp>
    </p:spTree>
    <p:extLst>
      <p:ext uri="{BB962C8B-B14F-4D97-AF65-F5344CB8AC3E}">
        <p14:creationId xmlns:p14="http://schemas.microsoft.com/office/powerpoint/2010/main" val="422596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C3039-939C-3A46-A5AD-7989AFCF5D4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5776C54-996D-F74D-B304-F2D04CB0F8AE}"/>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02FDABB3-48EA-7149-AAC9-3E67AD5DB5C1}"/>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70B1622F-E7AA-4A4A-A0BC-1A82043BA67C}"/>
              </a:ext>
            </a:extLst>
          </p:cNvPr>
          <p:cNvSpPr>
            <a:spLocks noGrp="1"/>
          </p:cNvSpPr>
          <p:nvPr>
            <p:ph type="dt" sz="half" idx="10"/>
          </p:nvPr>
        </p:nvSpPr>
        <p:spPr/>
        <p:txBody>
          <a:bodyPr/>
          <a:lstStyle/>
          <a:p>
            <a:fld id="{C74867CB-33EC-C841-895E-F20CBB701334}" type="datetimeFigureOut">
              <a:rPr lang="es-CO" smtClean="0"/>
              <a:t>12/05/2021</a:t>
            </a:fld>
            <a:endParaRPr lang="es-CO"/>
          </a:p>
        </p:txBody>
      </p:sp>
      <p:sp>
        <p:nvSpPr>
          <p:cNvPr id="6" name="Marcador de pie de página 5">
            <a:extLst>
              <a:ext uri="{FF2B5EF4-FFF2-40B4-BE49-F238E27FC236}">
                <a16:creationId xmlns:a16="http://schemas.microsoft.com/office/drawing/2014/main" id="{7B976B89-9879-F148-80F0-5C3CA0B5501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B029531-11DD-7B45-8DED-5E7F1B8147A4}"/>
              </a:ext>
            </a:extLst>
          </p:cNvPr>
          <p:cNvSpPr>
            <a:spLocks noGrp="1"/>
          </p:cNvSpPr>
          <p:nvPr>
            <p:ph type="sldNum" sz="quarter" idx="12"/>
          </p:nvPr>
        </p:nvSpPr>
        <p:spPr/>
        <p:txBody>
          <a:bodyPr/>
          <a:lstStyle/>
          <a:p>
            <a:fld id="{79C877E5-64B1-AD4B-9D11-3E16AC80D7A1}" type="slidenum">
              <a:rPr lang="es-CO" smtClean="0"/>
              <a:t>‹#›</a:t>
            </a:fld>
            <a:endParaRPr lang="es-CO"/>
          </a:p>
        </p:txBody>
      </p:sp>
    </p:spTree>
    <p:extLst>
      <p:ext uri="{BB962C8B-B14F-4D97-AF65-F5344CB8AC3E}">
        <p14:creationId xmlns:p14="http://schemas.microsoft.com/office/powerpoint/2010/main" val="21452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6BB65-9B11-0545-90BD-23AE33596A7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EBCB5F2-96C1-574E-95E7-DED30F132C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5639AAF0-9E22-C041-9751-3041CB40F41C}"/>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id="{709891A9-63BC-6A42-9E2F-7640276E47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id="{1FF06AF5-734E-8447-B739-660CD98EF7F4}"/>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id="{DA5D0AE3-C3F2-DD4F-B943-C77C84E98201}"/>
              </a:ext>
            </a:extLst>
          </p:cNvPr>
          <p:cNvSpPr>
            <a:spLocks noGrp="1"/>
          </p:cNvSpPr>
          <p:nvPr>
            <p:ph type="dt" sz="half" idx="10"/>
          </p:nvPr>
        </p:nvSpPr>
        <p:spPr/>
        <p:txBody>
          <a:bodyPr/>
          <a:lstStyle/>
          <a:p>
            <a:fld id="{C74867CB-33EC-C841-895E-F20CBB701334}" type="datetimeFigureOut">
              <a:rPr lang="es-CO" smtClean="0"/>
              <a:t>12/05/2021</a:t>
            </a:fld>
            <a:endParaRPr lang="es-CO"/>
          </a:p>
        </p:txBody>
      </p:sp>
      <p:sp>
        <p:nvSpPr>
          <p:cNvPr id="8" name="Marcador de pie de página 7">
            <a:extLst>
              <a:ext uri="{FF2B5EF4-FFF2-40B4-BE49-F238E27FC236}">
                <a16:creationId xmlns:a16="http://schemas.microsoft.com/office/drawing/2014/main" id="{A045014E-B9C9-734C-9EBA-D43B4CB699D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C303763-FBE6-5946-A0F0-7DE9575FF109}"/>
              </a:ext>
            </a:extLst>
          </p:cNvPr>
          <p:cNvSpPr>
            <a:spLocks noGrp="1"/>
          </p:cNvSpPr>
          <p:nvPr>
            <p:ph type="sldNum" sz="quarter" idx="12"/>
          </p:nvPr>
        </p:nvSpPr>
        <p:spPr/>
        <p:txBody>
          <a:bodyPr/>
          <a:lstStyle/>
          <a:p>
            <a:fld id="{79C877E5-64B1-AD4B-9D11-3E16AC80D7A1}" type="slidenum">
              <a:rPr lang="es-CO" smtClean="0"/>
              <a:t>‹#›</a:t>
            </a:fld>
            <a:endParaRPr lang="es-CO"/>
          </a:p>
        </p:txBody>
      </p:sp>
    </p:spTree>
    <p:extLst>
      <p:ext uri="{BB962C8B-B14F-4D97-AF65-F5344CB8AC3E}">
        <p14:creationId xmlns:p14="http://schemas.microsoft.com/office/powerpoint/2010/main" val="194484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826C3-0D24-9045-8C72-8B1790586B3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E807BB05-300A-EF48-964A-6F1BEAFD3136}"/>
              </a:ext>
            </a:extLst>
          </p:cNvPr>
          <p:cNvSpPr>
            <a:spLocks noGrp="1"/>
          </p:cNvSpPr>
          <p:nvPr>
            <p:ph type="dt" sz="half" idx="10"/>
          </p:nvPr>
        </p:nvSpPr>
        <p:spPr/>
        <p:txBody>
          <a:bodyPr/>
          <a:lstStyle/>
          <a:p>
            <a:fld id="{C74867CB-33EC-C841-895E-F20CBB701334}" type="datetimeFigureOut">
              <a:rPr lang="es-CO" smtClean="0"/>
              <a:t>12/05/2021</a:t>
            </a:fld>
            <a:endParaRPr lang="es-CO"/>
          </a:p>
        </p:txBody>
      </p:sp>
      <p:sp>
        <p:nvSpPr>
          <p:cNvPr id="4" name="Marcador de pie de página 3">
            <a:extLst>
              <a:ext uri="{FF2B5EF4-FFF2-40B4-BE49-F238E27FC236}">
                <a16:creationId xmlns:a16="http://schemas.microsoft.com/office/drawing/2014/main" id="{F48FA386-71BF-DF4F-87F5-428E84B70F0A}"/>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70BD34C-43C8-464A-BA45-529133A7E9E3}"/>
              </a:ext>
            </a:extLst>
          </p:cNvPr>
          <p:cNvSpPr>
            <a:spLocks noGrp="1"/>
          </p:cNvSpPr>
          <p:nvPr>
            <p:ph type="sldNum" sz="quarter" idx="12"/>
          </p:nvPr>
        </p:nvSpPr>
        <p:spPr/>
        <p:txBody>
          <a:bodyPr/>
          <a:lstStyle/>
          <a:p>
            <a:fld id="{79C877E5-64B1-AD4B-9D11-3E16AC80D7A1}" type="slidenum">
              <a:rPr lang="es-CO" smtClean="0"/>
              <a:t>‹#›</a:t>
            </a:fld>
            <a:endParaRPr lang="es-CO"/>
          </a:p>
        </p:txBody>
      </p:sp>
    </p:spTree>
    <p:extLst>
      <p:ext uri="{BB962C8B-B14F-4D97-AF65-F5344CB8AC3E}">
        <p14:creationId xmlns:p14="http://schemas.microsoft.com/office/powerpoint/2010/main" val="264402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A526CD3-CC62-2441-AF86-5DE465F2783E}"/>
              </a:ext>
            </a:extLst>
          </p:cNvPr>
          <p:cNvSpPr>
            <a:spLocks noGrp="1"/>
          </p:cNvSpPr>
          <p:nvPr>
            <p:ph type="dt" sz="half" idx="10"/>
          </p:nvPr>
        </p:nvSpPr>
        <p:spPr/>
        <p:txBody>
          <a:bodyPr/>
          <a:lstStyle/>
          <a:p>
            <a:fld id="{C74867CB-33EC-C841-895E-F20CBB701334}" type="datetimeFigureOut">
              <a:rPr lang="es-CO" smtClean="0"/>
              <a:t>12/05/2021</a:t>
            </a:fld>
            <a:endParaRPr lang="es-CO"/>
          </a:p>
        </p:txBody>
      </p:sp>
      <p:sp>
        <p:nvSpPr>
          <p:cNvPr id="3" name="Marcador de pie de página 2">
            <a:extLst>
              <a:ext uri="{FF2B5EF4-FFF2-40B4-BE49-F238E27FC236}">
                <a16:creationId xmlns:a16="http://schemas.microsoft.com/office/drawing/2014/main" id="{BC1D5032-C11C-7B4E-AD25-7207EE720A1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4DE34677-00EB-EF49-98AF-493221227C79}"/>
              </a:ext>
            </a:extLst>
          </p:cNvPr>
          <p:cNvSpPr>
            <a:spLocks noGrp="1"/>
          </p:cNvSpPr>
          <p:nvPr>
            <p:ph type="sldNum" sz="quarter" idx="12"/>
          </p:nvPr>
        </p:nvSpPr>
        <p:spPr/>
        <p:txBody>
          <a:bodyPr/>
          <a:lstStyle/>
          <a:p>
            <a:fld id="{79C877E5-64B1-AD4B-9D11-3E16AC80D7A1}" type="slidenum">
              <a:rPr lang="es-CO" smtClean="0"/>
              <a:t>‹#›</a:t>
            </a:fld>
            <a:endParaRPr lang="es-CO"/>
          </a:p>
        </p:txBody>
      </p:sp>
    </p:spTree>
    <p:extLst>
      <p:ext uri="{BB962C8B-B14F-4D97-AF65-F5344CB8AC3E}">
        <p14:creationId xmlns:p14="http://schemas.microsoft.com/office/powerpoint/2010/main" val="410647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67FD4-8622-B347-B1FC-EF2A839FD4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1901FEB-F36B-874A-94D9-815CE20CE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id="{EAC0E9FA-9ED1-9C43-A0C8-C0EF1CD70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70D32F66-1171-7140-B1F3-458C90237296}"/>
              </a:ext>
            </a:extLst>
          </p:cNvPr>
          <p:cNvSpPr>
            <a:spLocks noGrp="1"/>
          </p:cNvSpPr>
          <p:nvPr>
            <p:ph type="dt" sz="half" idx="10"/>
          </p:nvPr>
        </p:nvSpPr>
        <p:spPr/>
        <p:txBody>
          <a:bodyPr/>
          <a:lstStyle/>
          <a:p>
            <a:fld id="{C74867CB-33EC-C841-895E-F20CBB701334}" type="datetimeFigureOut">
              <a:rPr lang="es-CO" smtClean="0"/>
              <a:t>12/05/2021</a:t>
            </a:fld>
            <a:endParaRPr lang="es-CO"/>
          </a:p>
        </p:txBody>
      </p:sp>
      <p:sp>
        <p:nvSpPr>
          <p:cNvPr id="6" name="Marcador de pie de página 5">
            <a:extLst>
              <a:ext uri="{FF2B5EF4-FFF2-40B4-BE49-F238E27FC236}">
                <a16:creationId xmlns:a16="http://schemas.microsoft.com/office/drawing/2014/main" id="{D6C2E689-5EC7-7640-B003-F47ABE0497B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9C810B6-7758-6648-9B76-271258FFD818}"/>
              </a:ext>
            </a:extLst>
          </p:cNvPr>
          <p:cNvSpPr>
            <a:spLocks noGrp="1"/>
          </p:cNvSpPr>
          <p:nvPr>
            <p:ph type="sldNum" sz="quarter" idx="12"/>
          </p:nvPr>
        </p:nvSpPr>
        <p:spPr/>
        <p:txBody>
          <a:bodyPr/>
          <a:lstStyle/>
          <a:p>
            <a:fld id="{79C877E5-64B1-AD4B-9D11-3E16AC80D7A1}" type="slidenum">
              <a:rPr lang="es-CO" smtClean="0"/>
              <a:t>‹#›</a:t>
            </a:fld>
            <a:endParaRPr lang="es-CO"/>
          </a:p>
        </p:txBody>
      </p:sp>
    </p:spTree>
    <p:extLst>
      <p:ext uri="{BB962C8B-B14F-4D97-AF65-F5344CB8AC3E}">
        <p14:creationId xmlns:p14="http://schemas.microsoft.com/office/powerpoint/2010/main" val="99788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41C73A-40D3-9A46-888B-64F8992FC6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0EC4BC51-1B76-834A-8836-4D1B211CCF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296D63C-2716-754A-B97D-E7836F246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77BA6E7F-B931-E94C-B627-C89A42A60BBC}"/>
              </a:ext>
            </a:extLst>
          </p:cNvPr>
          <p:cNvSpPr>
            <a:spLocks noGrp="1"/>
          </p:cNvSpPr>
          <p:nvPr>
            <p:ph type="dt" sz="half" idx="10"/>
          </p:nvPr>
        </p:nvSpPr>
        <p:spPr/>
        <p:txBody>
          <a:bodyPr/>
          <a:lstStyle/>
          <a:p>
            <a:fld id="{C74867CB-33EC-C841-895E-F20CBB701334}" type="datetimeFigureOut">
              <a:rPr lang="es-CO" smtClean="0"/>
              <a:t>12/05/2021</a:t>
            </a:fld>
            <a:endParaRPr lang="es-CO"/>
          </a:p>
        </p:txBody>
      </p:sp>
      <p:sp>
        <p:nvSpPr>
          <p:cNvPr id="6" name="Marcador de pie de página 5">
            <a:extLst>
              <a:ext uri="{FF2B5EF4-FFF2-40B4-BE49-F238E27FC236}">
                <a16:creationId xmlns:a16="http://schemas.microsoft.com/office/drawing/2014/main" id="{DDEDF07E-D034-FC43-A368-C0C6A6A7168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845A8F3-8079-214C-A41E-B213A2B330A1}"/>
              </a:ext>
            </a:extLst>
          </p:cNvPr>
          <p:cNvSpPr>
            <a:spLocks noGrp="1"/>
          </p:cNvSpPr>
          <p:nvPr>
            <p:ph type="sldNum" sz="quarter" idx="12"/>
          </p:nvPr>
        </p:nvSpPr>
        <p:spPr/>
        <p:txBody>
          <a:bodyPr/>
          <a:lstStyle/>
          <a:p>
            <a:fld id="{79C877E5-64B1-AD4B-9D11-3E16AC80D7A1}" type="slidenum">
              <a:rPr lang="es-CO" smtClean="0"/>
              <a:t>‹#›</a:t>
            </a:fld>
            <a:endParaRPr lang="es-CO"/>
          </a:p>
        </p:txBody>
      </p:sp>
    </p:spTree>
    <p:extLst>
      <p:ext uri="{BB962C8B-B14F-4D97-AF65-F5344CB8AC3E}">
        <p14:creationId xmlns:p14="http://schemas.microsoft.com/office/powerpoint/2010/main" val="244421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83BC606-F2F3-D94A-9E8F-B9B75E6C99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87955BF-493D-6144-9049-BCF8F12E89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BD417385-5E52-C848-A34A-D655ED2FE7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867CB-33EC-C841-895E-F20CBB701334}" type="datetimeFigureOut">
              <a:rPr lang="es-CO" smtClean="0"/>
              <a:t>12/05/2021</a:t>
            </a:fld>
            <a:endParaRPr lang="es-CO"/>
          </a:p>
        </p:txBody>
      </p:sp>
      <p:sp>
        <p:nvSpPr>
          <p:cNvPr id="5" name="Marcador de pie de página 4">
            <a:extLst>
              <a:ext uri="{FF2B5EF4-FFF2-40B4-BE49-F238E27FC236}">
                <a16:creationId xmlns:a16="http://schemas.microsoft.com/office/drawing/2014/main" id="{69F8EC88-7D48-CB41-BB3C-EDD95AF727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DED7AD6-76A9-4B48-A506-B8D313DE84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877E5-64B1-AD4B-9D11-3E16AC80D7A1}" type="slidenum">
              <a:rPr lang="es-CO" smtClean="0"/>
              <a:t>‹#›</a:t>
            </a:fld>
            <a:endParaRPr lang="es-CO"/>
          </a:p>
        </p:txBody>
      </p:sp>
    </p:spTree>
    <p:extLst>
      <p:ext uri="{BB962C8B-B14F-4D97-AF65-F5344CB8AC3E}">
        <p14:creationId xmlns:p14="http://schemas.microsoft.com/office/powerpoint/2010/main" val="132563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emf"/><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12101GU_000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7092"/>
            <a:ext cx="7044387" cy="6858000"/>
          </a:xfrm>
          <a:prstGeom prst="rect">
            <a:avLst/>
          </a:prstGeom>
        </p:spPr>
      </p:pic>
      <p:pic>
        <p:nvPicPr>
          <p:cNvPr id="2" name="Picture 1" descr="Slide 1-0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05594" y="0"/>
            <a:ext cx="5397260" cy="6868856"/>
          </a:xfrm>
          <a:prstGeom prst="rect">
            <a:avLst/>
          </a:prstGeom>
        </p:spPr>
      </p:pic>
      <p:cxnSp>
        <p:nvCxnSpPr>
          <p:cNvPr id="14" name="Straight Connector 13"/>
          <p:cNvCxnSpPr/>
          <p:nvPr/>
        </p:nvCxnSpPr>
        <p:spPr>
          <a:xfrm>
            <a:off x="7380198" y="286400"/>
            <a:ext cx="4244669"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6877332" y="1118145"/>
            <a:ext cx="5492579" cy="2310855"/>
            <a:chOff x="5056118" y="569755"/>
            <a:chExt cx="4119434" cy="1733141"/>
          </a:xfrm>
        </p:grpSpPr>
        <p:sp>
          <p:nvSpPr>
            <p:cNvPr id="19" name="Rectangle 2"/>
            <p:cNvSpPr>
              <a:spLocks noChangeArrowheads="1"/>
            </p:cNvSpPr>
            <p:nvPr/>
          </p:nvSpPr>
          <p:spPr bwMode="auto">
            <a:xfrm>
              <a:off x="5083834" y="569755"/>
              <a:ext cx="406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_tradnl" sz="6600" b="1" dirty="0">
                  <a:solidFill>
                    <a:srgbClr val="174158"/>
                  </a:solidFill>
                </a:rPr>
                <a:t>CLOSING</a:t>
              </a:r>
              <a:endParaRPr lang="en-US" sz="6600" b="1" dirty="0">
                <a:solidFill>
                  <a:srgbClr val="174158"/>
                </a:solidFill>
              </a:endParaRPr>
            </a:p>
          </p:txBody>
        </p:sp>
        <p:sp>
          <p:nvSpPr>
            <p:cNvPr id="20" name="Rectangle 3"/>
            <p:cNvSpPr>
              <a:spLocks noChangeArrowheads="1"/>
            </p:cNvSpPr>
            <p:nvPr/>
          </p:nvSpPr>
          <p:spPr bwMode="auto">
            <a:xfrm>
              <a:off x="5056118" y="1162939"/>
              <a:ext cx="41194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_tradnl" sz="6600" b="1" dirty="0">
                  <a:solidFill>
                    <a:srgbClr val="174158"/>
                  </a:solidFill>
                </a:rPr>
                <a:t>G</a:t>
              </a:r>
              <a:r>
                <a:rPr lang="en-US" sz="6600" b="1" dirty="0">
                  <a:solidFill>
                    <a:srgbClr val="174158"/>
                  </a:solidFill>
                </a:rPr>
                <a:t>APS</a:t>
              </a:r>
            </a:p>
          </p:txBody>
        </p:sp>
        <p:sp>
          <p:nvSpPr>
            <p:cNvPr id="26" name="Rectangle 3"/>
            <p:cNvSpPr>
              <a:spLocks noChangeArrowheads="1"/>
            </p:cNvSpPr>
            <p:nvPr/>
          </p:nvSpPr>
          <p:spPr bwMode="auto">
            <a:xfrm>
              <a:off x="5056118" y="1478492"/>
              <a:ext cx="4119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en-US" sz="3400" b="1" dirty="0">
                <a:solidFill>
                  <a:srgbClr val="174158"/>
                </a:solidFill>
              </a:endParaRPr>
            </a:p>
          </p:txBody>
        </p:sp>
        <p:sp>
          <p:nvSpPr>
            <p:cNvPr id="27" name="Rectangle 3"/>
            <p:cNvSpPr>
              <a:spLocks noChangeArrowheads="1"/>
            </p:cNvSpPr>
            <p:nvPr/>
          </p:nvSpPr>
          <p:spPr bwMode="auto">
            <a:xfrm>
              <a:off x="5056118" y="1833488"/>
              <a:ext cx="4119434" cy="4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en-US" sz="3467" b="1" dirty="0">
                <a:solidFill>
                  <a:srgbClr val="174158"/>
                </a:solidFill>
              </a:endParaRPr>
            </a:p>
          </p:txBody>
        </p:sp>
      </p:grpSp>
      <p:grpSp>
        <p:nvGrpSpPr>
          <p:cNvPr id="12" name="Group 11"/>
          <p:cNvGrpSpPr/>
          <p:nvPr/>
        </p:nvGrpSpPr>
        <p:grpSpPr>
          <a:xfrm>
            <a:off x="7380198" y="3008260"/>
            <a:ext cx="4298941" cy="683696"/>
            <a:chOff x="5535148" y="2216754"/>
            <a:chExt cx="3224206" cy="512772"/>
          </a:xfrm>
        </p:grpSpPr>
        <p:cxnSp>
          <p:nvCxnSpPr>
            <p:cNvPr id="15" name="Straight Connector 14"/>
            <p:cNvCxnSpPr/>
            <p:nvPr/>
          </p:nvCxnSpPr>
          <p:spPr>
            <a:xfrm>
              <a:off x="5535148" y="2427662"/>
              <a:ext cx="3224206"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365502" y="2216754"/>
              <a:ext cx="1475029" cy="512772"/>
            </a:xfrm>
            <a:prstGeom prst="rect">
              <a:avLst/>
            </a:prstGeom>
            <a:solidFill>
              <a:srgbClr val="F4A61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grpSp>
      <p:pic>
        <p:nvPicPr>
          <p:cNvPr id="6" name="Picture 5" descr="bid_english_CMYK.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5018" y="2939069"/>
            <a:ext cx="1669301" cy="784864"/>
          </a:xfrm>
          <a:prstGeom prst="rect">
            <a:avLst/>
          </a:prstGeom>
        </p:spPr>
      </p:pic>
    </p:spTree>
    <p:extLst>
      <p:ext uri="{BB962C8B-B14F-4D97-AF65-F5344CB8AC3E}">
        <p14:creationId xmlns:p14="http://schemas.microsoft.com/office/powerpoint/2010/main" val="96599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LIDE PPT 4-3-03.jpg">
            <a:extLst>
              <a:ext uri="{FF2B5EF4-FFF2-40B4-BE49-F238E27FC236}">
                <a16:creationId xmlns:a16="http://schemas.microsoft.com/office/drawing/2014/main" id="{931A191B-B78D-5D41-AED0-43C20E70523C}"/>
              </a:ext>
            </a:extLst>
          </p:cNvPr>
          <p:cNvPicPr>
            <a:picLocks noChangeAspect="1"/>
          </p:cNvPicPr>
          <p:nvPr/>
        </p:nvPicPr>
        <p:blipFill rotWithShape="1">
          <a:blip r:embed="rId3">
            <a:extLst>
              <a:ext uri="{28A0092B-C50C-407E-A947-70E740481C1C}">
                <a14:useLocalDpi xmlns:a14="http://schemas.microsoft.com/office/drawing/2010/main" val="0"/>
              </a:ext>
            </a:extLst>
          </a:blip>
          <a:srcRect b="19371"/>
          <a:stretch/>
        </p:blipFill>
        <p:spPr bwMode="auto">
          <a:xfrm>
            <a:off x="3047999" y="0"/>
            <a:ext cx="9144001" cy="552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E60C537-78DE-6D4F-953E-3B0530584958}"/>
              </a:ext>
            </a:extLst>
          </p:cNvPr>
          <p:cNvSpPr>
            <a:spLocks noGrp="1"/>
          </p:cNvSpPr>
          <p:nvPr>
            <p:ph type="title"/>
          </p:nvPr>
        </p:nvSpPr>
        <p:spPr>
          <a:xfrm>
            <a:off x="1479331" y="359052"/>
            <a:ext cx="7772400" cy="1026459"/>
          </a:xfrm>
        </p:spPr>
        <p:txBody>
          <a:bodyPr vert="horz" wrap="square" lIns="91440" tIns="45720" rIns="91440" bIns="45720" numCol="1" anchorCtr="0" compatLnSpc="1">
            <a:prstTxWarp prst="textNoShape">
              <a:avLst/>
            </a:prstTxWarp>
          </a:bodyPr>
          <a:lstStyle/>
          <a:p>
            <a:pPr algn="ctr" eaLnBrk="1" hangingPunct="1">
              <a:defRPr/>
            </a:pPr>
            <a:r>
              <a:rPr lang="es-ES_tradnl" altLang="en-US" b="1" cap="none" dirty="0">
                <a:solidFill>
                  <a:srgbClr val="002060"/>
                </a:solidFill>
                <a:latin typeface="Garamond" panose="02020404030301010803" pitchFamily="18" charset="0"/>
                <a:ea typeface="ＭＳ Ｐゴシック" pitchFamily="34" charset="-128"/>
              </a:rPr>
              <a:t>BACKGROUND</a:t>
            </a:r>
            <a:endParaRPr lang="es-ES" altLang="en-US" b="1" cap="none" dirty="0">
              <a:solidFill>
                <a:srgbClr val="002060"/>
              </a:solidFill>
              <a:latin typeface="Garamond" panose="02020404030301010803" pitchFamily="18" charset="0"/>
              <a:ea typeface="ＭＳ Ｐゴシック" pitchFamily="34" charset="-128"/>
            </a:endParaRPr>
          </a:p>
        </p:txBody>
      </p:sp>
      <p:pic>
        <p:nvPicPr>
          <p:cNvPr id="9" name="Picture 5" descr="bid_english_CMYK.eps">
            <a:extLst>
              <a:ext uri="{FF2B5EF4-FFF2-40B4-BE49-F238E27FC236}">
                <a16:creationId xmlns:a16="http://schemas.microsoft.com/office/drawing/2014/main" id="{A0FA720C-A855-D54B-873D-E47FC838C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2917" y="5911178"/>
            <a:ext cx="1669301" cy="784864"/>
          </a:xfrm>
          <a:prstGeom prst="rect">
            <a:avLst/>
          </a:prstGeom>
        </p:spPr>
      </p:pic>
      <p:sp>
        <p:nvSpPr>
          <p:cNvPr id="2" name="Rectángulo 1">
            <a:extLst>
              <a:ext uri="{FF2B5EF4-FFF2-40B4-BE49-F238E27FC236}">
                <a16:creationId xmlns:a16="http://schemas.microsoft.com/office/drawing/2014/main" id="{DA6C18F1-1890-0344-BC02-2BB7605B809A}"/>
              </a:ext>
            </a:extLst>
          </p:cNvPr>
          <p:cNvSpPr/>
          <p:nvPr/>
        </p:nvSpPr>
        <p:spPr>
          <a:xfrm>
            <a:off x="893380" y="1385511"/>
            <a:ext cx="8944303" cy="5273431"/>
          </a:xfrm>
          <a:prstGeom prst="rect">
            <a:avLst/>
          </a:prstGeom>
        </p:spPr>
        <p:txBody>
          <a:bodyPr wrap="square">
            <a:spAutoFit/>
          </a:bodyPr>
          <a:lstStyle/>
          <a:p>
            <a:pPr marL="342900" indent="-342900" algn="just">
              <a:lnSpc>
                <a:spcPct val="80000"/>
              </a:lnSpc>
              <a:buFont typeface="Arial" panose="020B0604020202020204" pitchFamily="34" charset="0"/>
              <a:buChar char="•"/>
            </a:pPr>
            <a:r>
              <a:rPr lang="en-US" sz="2000" dirty="0">
                <a:latin typeface="Garamond" panose="02020404030301010803" pitchFamily="18" charset="0"/>
              </a:rPr>
              <a:t>In Ecuador, like other countries in Latin America and the Caribbean, coverage for primary education is not the main concern anymore (or was before the COVID-19 pandemic).</a:t>
            </a:r>
          </a:p>
          <a:p>
            <a:pPr algn="just">
              <a:lnSpc>
                <a:spcPct val="80000"/>
              </a:lnSpc>
            </a:pPr>
            <a:endParaRPr lang="en-US" sz="2000" dirty="0">
              <a:latin typeface="Garamond" panose="02020404030301010803" pitchFamily="18" charset="0"/>
            </a:endParaRPr>
          </a:p>
          <a:p>
            <a:pPr marL="342900" indent="-342900" algn="just">
              <a:lnSpc>
                <a:spcPct val="80000"/>
              </a:lnSpc>
              <a:buFont typeface="Arial" panose="020B0604020202020204" pitchFamily="34" charset="0"/>
              <a:buChar char="•"/>
            </a:pPr>
            <a:r>
              <a:rPr lang="en-US" sz="2000" dirty="0">
                <a:latin typeface="Garamond" panose="02020404030301010803" pitchFamily="18" charset="0"/>
              </a:rPr>
              <a:t>The main concern, are the low levels of learning once students are enrolled and attending.</a:t>
            </a:r>
          </a:p>
          <a:p>
            <a:pPr algn="just">
              <a:lnSpc>
                <a:spcPct val="80000"/>
              </a:lnSpc>
            </a:pPr>
            <a:endParaRPr lang="en-US" sz="2000" dirty="0">
              <a:latin typeface="Garamond" panose="02020404030301010803" pitchFamily="18" charset="0"/>
              <a:cs typeface="Gill Sans"/>
            </a:endParaRPr>
          </a:p>
          <a:p>
            <a:pPr marL="342900" indent="-342900" algn="just">
              <a:lnSpc>
                <a:spcPct val="80000"/>
              </a:lnSpc>
              <a:buFont typeface="Arial" panose="020B0604020202020204" pitchFamily="34" charset="0"/>
              <a:buChar char="•"/>
            </a:pPr>
            <a:r>
              <a:rPr lang="en-US" sz="2000" dirty="0">
                <a:latin typeface="Garamond" panose="02020404030301010803" pitchFamily="18" charset="0"/>
                <a:cs typeface="Gill Sans"/>
              </a:rPr>
              <a:t>Several studies, inside and outside of the region, have established that inside the schools, teachers are the main determinants of learning. </a:t>
            </a:r>
            <a:r>
              <a:rPr lang="en-US" altLang="en-US" sz="2000" dirty="0">
                <a:latin typeface="Garamond" panose="02020404030301010803" pitchFamily="18" charset="0"/>
              </a:rPr>
              <a:t>Chetty et al. (2014), </a:t>
            </a:r>
            <a:r>
              <a:rPr lang="en-US" altLang="en-US" sz="2000" dirty="0" err="1">
                <a:latin typeface="Garamond" panose="02020404030301010803" pitchFamily="18" charset="0"/>
              </a:rPr>
              <a:t>Staiger</a:t>
            </a:r>
            <a:r>
              <a:rPr lang="en-US" altLang="en-US" sz="2000" dirty="0">
                <a:latin typeface="Garamond" panose="02020404030301010803" pitchFamily="18" charset="0"/>
              </a:rPr>
              <a:t> y </a:t>
            </a:r>
            <a:r>
              <a:rPr lang="en-US" altLang="en-US" sz="2000" dirty="0" err="1">
                <a:latin typeface="Garamond" panose="02020404030301010803" pitchFamily="18" charset="0"/>
              </a:rPr>
              <a:t>Rockoff</a:t>
            </a:r>
            <a:r>
              <a:rPr lang="en-US" altLang="en-US" sz="2000" dirty="0">
                <a:latin typeface="Garamond" panose="02020404030301010803" pitchFamily="18" charset="0"/>
              </a:rPr>
              <a:t> (2011), BID (2018). </a:t>
            </a:r>
          </a:p>
          <a:p>
            <a:pPr marL="342900" indent="-342900" algn="just">
              <a:lnSpc>
                <a:spcPct val="80000"/>
              </a:lnSpc>
              <a:buFont typeface="Arial" panose="020B0604020202020204" pitchFamily="34" charset="0"/>
              <a:buChar char="•"/>
            </a:pPr>
            <a:endParaRPr lang="en-US" sz="2000" dirty="0">
              <a:latin typeface="Garamond" panose="02020404030301010803" pitchFamily="18" charset="0"/>
            </a:endParaRPr>
          </a:p>
          <a:p>
            <a:pPr marL="342900" indent="-342900" algn="just">
              <a:lnSpc>
                <a:spcPct val="80000"/>
              </a:lnSpc>
              <a:buFont typeface="Arial" panose="020B0604020202020204" pitchFamily="34" charset="0"/>
              <a:buChar char="•"/>
            </a:pPr>
            <a:r>
              <a:rPr lang="en-US" altLang="en-US" sz="2000" dirty="0">
                <a:latin typeface="Garamond" panose="02020404030301010803" pitchFamily="18" charset="0"/>
              </a:rPr>
              <a:t>Establishing a causal effect of teachers on student’s learning is not easy since children are not randomly assigned to their teachers. </a:t>
            </a:r>
          </a:p>
          <a:p>
            <a:pPr algn="just">
              <a:lnSpc>
                <a:spcPct val="80000"/>
              </a:lnSpc>
            </a:pPr>
            <a:endParaRPr lang="en-US" altLang="en-US" sz="2000" dirty="0">
              <a:latin typeface="Garamond" panose="02020404030301010803" pitchFamily="18" charset="0"/>
            </a:endParaRPr>
          </a:p>
          <a:p>
            <a:pPr marL="342900" indent="-342900" algn="just">
              <a:lnSpc>
                <a:spcPct val="80000"/>
              </a:lnSpc>
              <a:buFont typeface="Arial" panose="020B0604020202020204" pitchFamily="34" charset="0"/>
              <a:buChar char="•"/>
            </a:pPr>
            <a:r>
              <a:rPr lang="en-US" altLang="en-US" sz="2000" i="1" dirty="0">
                <a:latin typeface="Garamond" panose="02020404030301010803" pitchFamily="18" charset="0"/>
              </a:rPr>
              <a:t>Closing Gaps </a:t>
            </a:r>
            <a:r>
              <a:rPr lang="en-US" altLang="en-US" sz="2000" dirty="0">
                <a:latin typeface="Garamond" panose="02020404030301010803" pitchFamily="18" charset="0"/>
              </a:rPr>
              <a:t>has accomplished the randomization of this assignment for 8 years, which allows to answer several questions regarding the quality of learning in schools in Ecuador.</a:t>
            </a:r>
          </a:p>
          <a:p>
            <a:pPr>
              <a:lnSpc>
                <a:spcPct val="80000"/>
              </a:lnSpc>
            </a:pPr>
            <a:endParaRPr lang="en-US" sz="2000" b="1" dirty="0">
              <a:latin typeface="Garamond" panose="02020404030301010803" pitchFamily="18" charset="0"/>
              <a:cs typeface="Gill Sans"/>
            </a:endParaRPr>
          </a:p>
          <a:p>
            <a:pPr algn="ctr">
              <a:lnSpc>
                <a:spcPct val="80000"/>
              </a:lnSpc>
            </a:pPr>
            <a:r>
              <a:rPr lang="en-US" altLang="en-US" sz="2000" b="1" i="1" dirty="0">
                <a:latin typeface="Garamond" panose="02020404030301010803" pitchFamily="18" charset="0"/>
              </a:rPr>
              <a:t>Closing Gaps </a:t>
            </a:r>
            <a:r>
              <a:rPr lang="en-US" sz="2000" b="1" dirty="0">
                <a:latin typeface="Garamond" panose="02020404030301010803" pitchFamily="18" charset="0"/>
                <a:cs typeface="Gill Sans"/>
              </a:rPr>
              <a:t>has allowed us to identify which characteristics make a good teacher (behaviors and practices) and therefore, where to act in terms of policy.</a:t>
            </a:r>
          </a:p>
          <a:p>
            <a:pPr>
              <a:lnSpc>
                <a:spcPct val="80000"/>
              </a:lnSpc>
            </a:pPr>
            <a:endParaRPr lang="en-US" sz="2000" b="1" dirty="0">
              <a:latin typeface="Garamond" panose="02020404030301010803" pitchFamily="18" charset="0"/>
              <a:cs typeface="Gill Sans"/>
            </a:endParaRPr>
          </a:p>
        </p:txBody>
      </p:sp>
    </p:spTree>
    <p:extLst>
      <p:ext uri="{BB962C8B-B14F-4D97-AF65-F5344CB8AC3E}">
        <p14:creationId xmlns:p14="http://schemas.microsoft.com/office/powerpoint/2010/main" val="2166129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LIDE PPT 4-3-03.jpg">
            <a:extLst>
              <a:ext uri="{FF2B5EF4-FFF2-40B4-BE49-F238E27FC236}">
                <a16:creationId xmlns:a16="http://schemas.microsoft.com/office/drawing/2014/main" id="{931A191B-B78D-5D41-AED0-43C20E70523C}"/>
              </a:ext>
            </a:extLst>
          </p:cNvPr>
          <p:cNvPicPr>
            <a:picLocks noChangeAspect="1"/>
          </p:cNvPicPr>
          <p:nvPr/>
        </p:nvPicPr>
        <p:blipFill rotWithShape="1">
          <a:blip r:embed="rId3">
            <a:extLst>
              <a:ext uri="{28A0092B-C50C-407E-A947-70E740481C1C}">
                <a14:useLocalDpi xmlns:a14="http://schemas.microsoft.com/office/drawing/2010/main" val="0"/>
              </a:ext>
            </a:extLst>
          </a:blip>
          <a:srcRect b="19371"/>
          <a:stretch/>
        </p:blipFill>
        <p:spPr bwMode="auto">
          <a:xfrm>
            <a:off x="3047999" y="0"/>
            <a:ext cx="9144001" cy="552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E60C537-78DE-6D4F-953E-3B0530584958}"/>
              </a:ext>
            </a:extLst>
          </p:cNvPr>
          <p:cNvSpPr>
            <a:spLocks noGrp="1"/>
          </p:cNvSpPr>
          <p:nvPr>
            <p:ph type="title"/>
          </p:nvPr>
        </p:nvSpPr>
        <p:spPr>
          <a:xfrm>
            <a:off x="1148255" y="259239"/>
            <a:ext cx="7772400" cy="1026459"/>
          </a:xfrm>
        </p:spPr>
        <p:txBody>
          <a:bodyPr vert="horz" wrap="square" lIns="91440" tIns="45720" rIns="91440" bIns="45720" numCol="1" anchorCtr="0" compatLnSpc="1">
            <a:prstTxWarp prst="textNoShape">
              <a:avLst/>
            </a:prstTxWarp>
          </a:bodyPr>
          <a:lstStyle/>
          <a:p>
            <a:pPr algn="ctr" eaLnBrk="1" hangingPunct="1">
              <a:defRPr/>
            </a:pPr>
            <a:r>
              <a:rPr lang="es-ES_tradnl" altLang="en-US" b="1" cap="none" dirty="0">
                <a:solidFill>
                  <a:srgbClr val="002060"/>
                </a:solidFill>
                <a:latin typeface="Garamond" panose="02020404030301010803" pitchFamily="18" charset="0"/>
                <a:ea typeface="ＭＳ Ｐゴシック" pitchFamily="34" charset="-128"/>
              </a:rPr>
              <a:t>THE STUDY</a:t>
            </a:r>
            <a:endParaRPr lang="es-ES" altLang="en-US" b="1" cap="none" dirty="0">
              <a:solidFill>
                <a:srgbClr val="002060"/>
              </a:solidFill>
              <a:latin typeface="Garamond" panose="02020404030301010803" pitchFamily="18" charset="0"/>
              <a:ea typeface="ＭＳ Ｐゴシック" pitchFamily="34" charset="-128"/>
            </a:endParaRPr>
          </a:p>
        </p:txBody>
      </p:sp>
      <p:pic>
        <p:nvPicPr>
          <p:cNvPr id="9" name="Picture 5" descr="bid_english_CMYK.eps">
            <a:extLst>
              <a:ext uri="{FF2B5EF4-FFF2-40B4-BE49-F238E27FC236}">
                <a16:creationId xmlns:a16="http://schemas.microsoft.com/office/drawing/2014/main" id="{A0FA720C-A855-D54B-873D-E47FC838C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2917" y="5911178"/>
            <a:ext cx="1669301" cy="784864"/>
          </a:xfrm>
          <a:prstGeom prst="rect">
            <a:avLst/>
          </a:prstGeom>
        </p:spPr>
      </p:pic>
      <p:sp>
        <p:nvSpPr>
          <p:cNvPr id="2" name="Rectángulo 1">
            <a:extLst>
              <a:ext uri="{FF2B5EF4-FFF2-40B4-BE49-F238E27FC236}">
                <a16:creationId xmlns:a16="http://schemas.microsoft.com/office/drawing/2014/main" id="{DA6C18F1-1890-0344-BC02-2BB7605B809A}"/>
              </a:ext>
            </a:extLst>
          </p:cNvPr>
          <p:cNvSpPr/>
          <p:nvPr/>
        </p:nvSpPr>
        <p:spPr>
          <a:xfrm>
            <a:off x="123645" y="1290918"/>
            <a:ext cx="7886974" cy="418704"/>
          </a:xfrm>
          <a:prstGeom prst="rect">
            <a:avLst/>
          </a:prstGeom>
        </p:spPr>
        <p:txBody>
          <a:bodyPr wrap="square">
            <a:spAutoFit/>
          </a:bodyPr>
          <a:lstStyle/>
          <a:p>
            <a:pPr>
              <a:lnSpc>
                <a:spcPct val="80000"/>
              </a:lnSpc>
            </a:pPr>
            <a:endParaRPr lang="es-ES_tradnl" sz="1400" b="1" dirty="0">
              <a:latin typeface="Garamond" panose="02020404030301010803" pitchFamily="18" charset="0"/>
              <a:cs typeface="Gill Sans"/>
            </a:endParaRPr>
          </a:p>
          <a:p>
            <a:pPr algn="ctr">
              <a:lnSpc>
                <a:spcPct val="80000"/>
              </a:lnSpc>
            </a:pPr>
            <a:endParaRPr lang="es-ES_tradnl" sz="1200" b="1" dirty="0">
              <a:latin typeface="Garamond" panose="02020404030301010803" pitchFamily="18" charset="0"/>
            </a:endParaRPr>
          </a:p>
        </p:txBody>
      </p:sp>
      <p:sp>
        <p:nvSpPr>
          <p:cNvPr id="3" name="Rectángulo 2">
            <a:extLst>
              <a:ext uri="{FF2B5EF4-FFF2-40B4-BE49-F238E27FC236}">
                <a16:creationId xmlns:a16="http://schemas.microsoft.com/office/drawing/2014/main" id="{70C4A40B-E58B-984B-B8AC-8976DC884726}"/>
              </a:ext>
            </a:extLst>
          </p:cNvPr>
          <p:cNvSpPr/>
          <p:nvPr/>
        </p:nvSpPr>
        <p:spPr>
          <a:xfrm>
            <a:off x="693682" y="1287438"/>
            <a:ext cx="8681546" cy="4708981"/>
          </a:xfrm>
          <a:prstGeom prst="rect">
            <a:avLst/>
          </a:prstGeom>
        </p:spPr>
        <p:txBody>
          <a:bodyPr wrap="square">
            <a:spAutoFit/>
          </a:bodyPr>
          <a:lstStyle/>
          <a:p>
            <a:pPr marL="285750" indent="-285750" algn="just">
              <a:buFont typeface="Arial" panose="020B0604020202020204" pitchFamily="34" charset="0"/>
              <a:buChar char="•"/>
            </a:pPr>
            <a:r>
              <a:rPr lang="en-US" altLang="en-US" sz="2000" dirty="0">
                <a:latin typeface="Garamond" panose="02020404030301010803" pitchFamily="18" charset="0"/>
                <a:ea typeface="ＭＳ Ｐゴシック" panose="020B0600070205080204" pitchFamily="34" charset="-128"/>
              </a:rPr>
              <a:t>Approximately 200 schools where randomly selected from the Costa regime, which includes 14 provinces of Ecuador. </a:t>
            </a:r>
          </a:p>
          <a:p>
            <a:pPr algn="just"/>
            <a:endParaRPr lang="en-US" altLang="en-US" sz="2000" dirty="0">
              <a:latin typeface="Garamond" panose="02020404030301010803" pitchFamily="18" charset="0"/>
              <a:ea typeface="ＭＳ Ｐゴシック" panose="020B0600070205080204" pitchFamily="34" charset="-128"/>
            </a:endParaRPr>
          </a:p>
          <a:p>
            <a:pPr marL="285750" indent="-285750" algn="just">
              <a:buFont typeface="Arial" panose="020B0604020202020204" pitchFamily="34" charset="0"/>
              <a:buChar char="•"/>
            </a:pPr>
            <a:r>
              <a:rPr lang="en-US" altLang="en-US" sz="2000" dirty="0">
                <a:latin typeface="Garamond" panose="02020404030301010803" pitchFamily="18" charset="0"/>
                <a:ea typeface="ＭＳ Ｐゴシック" panose="020B0600070205080204" pitchFamily="34" charset="-128"/>
              </a:rPr>
              <a:t>This compiles more tan 20,000 students, around 2,500 teachers</a:t>
            </a:r>
          </a:p>
          <a:p>
            <a:pPr marL="285750" indent="-285750" algn="just">
              <a:buFont typeface="Arial" panose="020B0604020202020204" pitchFamily="34" charset="0"/>
              <a:buChar char="•"/>
            </a:pPr>
            <a:endParaRPr lang="en-US" altLang="en-US" sz="2000" dirty="0">
              <a:latin typeface="Garamond" panose="02020404030301010803" pitchFamily="18" charset="0"/>
              <a:ea typeface="ＭＳ Ｐゴシック" panose="020B0600070205080204" pitchFamily="34" charset="-128"/>
            </a:endParaRPr>
          </a:p>
          <a:p>
            <a:pPr marL="285750" indent="-285750" algn="just">
              <a:buFont typeface="Arial" panose="020B0604020202020204" pitchFamily="34" charset="0"/>
              <a:buChar char="•"/>
            </a:pPr>
            <a:r>
              <a:rPr lang="en-US" altLang="en-US" sz="2000" dirty="0">
                <a:latin typeface="Garamond" panose="02020404030301010803" pitchFamily="18" charset="0"/>
                <a:ea typeface="ＭＳ Ｐゴシック" panose="020B0600070205080204" pitchFamily="34" charset="-128"/>
              </a:rPr>
              <a:t>The study has been running for around 9 years</a:t>
            </a:r>
          </a:p>
          <a:p>
            <a:pPr marL="742950" lvl="1" indent="-285750" algn="just">
              <a:buFont typeface="Arial" panose="020B0604020202020204" pitchFamily="34" charset="0"/>
              <a:buChar char="•"/>
            </a:pPr>
            <a:r>
              <a:rPr lang="en-US" altLang="en-US" sz="2000" dirty="0">
                <a:latin typeface="Garamond" panose="02020404030301010803" pitchFamily="18" charset="0"/>
                <a:ea typeface="ＭＳ Ｐゴシック" panose="020B0600070205080204" pitchFamily="34" charset="-128"/>
              </a:rPr>
              <a:t>Compiling a balanced panel that observes more than 9,000 children who have remained in the study for all 9 years.</a:t>
            </a:r>
          </a:p>
          <a:p>
            <a:pPr marL="285750" indent="-285750" algn="just">
              <a:buFont typeface="Arial" panose="020B0604020202020204" pitchFamily="34" charset="0"/>
              <a:buChar char="•"/>
            </a:pPr>
            <a:endParaRPr lang="en-US" altLang="en-US" sz="2000" dirty="0">
              <a:latin typeface="Garamond" panose="02020404030301010803" pitchFamily="18" charset="0"/>
              <a:ea typeface="ＭＳ Ｐゴシック" panose="020B0600070205080204" pitchFamily="34" charset="-128"/>
            </a:endParaRPr>
          </a:p>
          <a:p>
            <a:pPr marL="285750" indent="-285750" algn="just">
              <a:buFont typeface="Arial" panose="020B0604020202020204" pitchFamily="34" charset="0"/>
              <a:buChar char="•"/>
            </a:pPr>
            <a:r>
              <a:rPr lang="en-US" altLang="en-US" sz="2000" dirty="0">
                <a:latin typeface="Garamond" panose="02020404030301010803" pitchFamily="18" charset="0"/>
                <a:ea typeface="ＭＳ Ｐゴシック" panose="020B0600070205080204" pitchFamily="34" charset="-128"/>
              </a:rPr>
              <a:t>The information on the students, and their families, and schools collected by the project has been merged with administrative data from the Ministry of Education in Ecuador to get more information on variables such as:</a:t>
            </a:r>
          </a:p>
          <a:p>
            <a:pPr marL="742950" lvl="1" indent="-285750" algn="just">
              <a:buFont typeface="Arial" panose="020B0604020202020204" pitchFamily="34" charset="0"/>
              <a:buChar char="•"/>
            </a:pPr>
            <a:r>
              <a:rPr lang="en-US" altLang="en-US" sz="2000" dirty="0">
                <a:latin typeface="Garamond" panose="02020404030301010803" pitchFamily="18" charset="0"/>
                <a:ea typeface="ＭＳ Ｐゴシック" panose="020B0600070205080204" pitchFamily="34" charset="-128"/>
              </a:rPr>
              <a:t>Attendance, dropouts, etc.</a:t>
            </a:r>
          </a:p>
          <a:p>
            <a:pPr marL="742950" lvl="1" indent="-285750" algn="just">
              <a:buFont typeface="Arial" panose="020B0604020202020204" pitchFamily="34" charset="0"/>
              <a:buChar char="•"/>
            </a:pPr>
            <a:r>
              <a:rPr lang="en-US" altLang="en-US" sz="2000" dirty="0">
                <a:latin typeface="Garamond" panose="02020404030301010803" pitchFamily="18" charset="0"/>
                <a:ea typeface="ＭＳ Ｐゴシック" panose="020B0600070205080204" pitchFamily="34" charset="-128"/>
              </a:rPr>
              <a:t>Teacher’s experience</a:t>
            </a:r>
          </a:p>
          <a:p>
            <a:pPr marL="742950" lvl="1" indent="-285750" algn="just">
              <a:buFont typeface="Arial" panose="020B0604020202020204" pitchFamily="34" charset="0"/>
              <a:buChar char="•"/>
            </a:pPr>
            <a:r>
              <a:rPr lang="en-US" altLang="en-US" sz="2000" dirty="0">
                <a:latin typeface="Garamond" panose="02020404030301010803" pitchFamily="18" charset="0"/>
                <a:ea typeface="ＭＳ Ｐゴシック" panose="020B0600070205080204" pitchFamily="34" charset="-128"/>
              </a:rPr>
              <a:t>Grades for other schools in the country</a:t>
            </a:r>
          </a:p>
        </p:txBody>
      </p:sp>
    </p:spTree>
    <p:extLst>
      <p:ext uri="{BB962C8B-B14F-4D97-AF65-F5344CB8AC3E}">
        <p14:creationId xmlns:p14="http://schemas.microsoft.com/office/powerpoint/2010/main" val="697572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descr="SLIDE PPT 4-3-03.jpg">
            <a:extLst>
              <a:ext uri="{FF2B5EF4-FFF2-40B4-BE49-F238E27FC236}">
                <a16:creationId xmlns:a16="http://schemas.microsoft.com/office/drawing/2014/main" id="{DB3F96A5-7059-2047-89AA-994B04CDC849}"/>
              </a:ext>
            </a:extLst>
          </p:cNvPr>
          <p:cNvPicPr>
            <a:picLocks noChangeAspect="1"/>
          </p:cNvPicPr>
          <p:nvPr/>
        </p:nvPicPr>
        <p:blipFill rotWithShape="1">
          <a:blip r:embed="rId3">
            <a:extLst>
              <a:ext uri="{28A0092B-C50C-407E-A947-70E740481C1C}">
                <a14:useLocalDpi xmlns:a14="http://schemas.microsoft.com/office/drawing/2010/main" val="0"/>
              </a:ext>
            </a:extLst>
          </a:blip>
          <a:srcRect b="19371"/>
          <a:stretch/>
        </p:blipFill>
        <p:spPr bwMode="auto">
          <a:xfrm>
            <a:off x="3047999" y="0"/>
            <a:ext cx="9144001" cy="552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E60C537-78DE-6D4F-953E-3B0530584958}"/>
              </a:ext>
            </a:extLst>
          </p:cNvPr>
          <p:cNvSpPr>
            <a:spLocks noGrp="1"/>
          </p:cNvSpPr>
          <p:nvPr>
            <p:ph type="title"/>
          </p:nvPr>
        </p:nvSpPr>
        <p:spPr>
          <a:xfrm>
            <a:off x="1008993" y="264459"/>
            <a:ext cx="8681544" cy="1026459"/>
          </a:xfrm>
        </p:spPr>
        <p:txBody>
          <a:bodyPr vert="horz" wrap="square" lIns="91440" tIns="45720" rIns="91440" bIns="45720" numCol="1" anchorCtr="0" compatLnSpc="1">
            <a:prstTxWarp prst="textNoShape">
              <a:avLst/>
            </a:prstTxWarp>
            <a:normAutofit/>
          </a:bodyPr>
          <a:lstStyle/>
          <a:p>
            <a:pPr algn="ctr" eaLnBrk="1" hangingPunct="1">
              <a:defRPr/>
            </a:pPr>
            <a:r>
              <a:rPr lang="es-ES_tradnl" altLang="en-US" b="1" cap="none" dirty="0">
                <a:solidFill>
                  <a:srgbClr val="002060"/>
                </a:solidFill>
                <a:latin typeface="Garamond" panose="02020404030301010803" pitchFamily="18" charset="0"/>
                <a:ea typeface="ＭＳ Ｐゴシック" pitchFamily="34" charset="-128"/>
              </a:rPr>
              <a:t>RANDOMIZATION PROCESS</a:t>
            </a:r>
            <a:endParaRPr lang="es-ES" altLang="en-US" b="1" cap="none" dirty="0">
              <a:solidFill>
                <a:srgbClr val="002060"/>
              </a:solidFill>
              <a:latin typeface="Garamond" panose="02020404030301010803" pitchFamily="18" charset="0"/>
              <a:ea typeface="ＭＳ Ｐゴシック" pitchFamily="34" charset="-128"/>
            </a:endParaRPr>
          </a:p>
        </p:txBody>
      </p:sp>
      <p:pic>
        <p:nvPicPr>
          <p:cNvPr id="9" name="Picture 5" descr="bid_english_CMYK.eps">
            <a:extLst>
              <a:ext uri="{FF2B5EF4-FFF2-40B4-BE49-F238E27FC236}">
                <a16:creationId xmlns:a16="http://schemas.microsoft.com/office/drawing/2014/main" id="{A0FA720C-A855-D54B-873D-E47FC838C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2917" y="5911178"/>
            <a:ext cx="1669301" cy="784864"/>
          </a:xfrm>
          <a:prstGeom prst="rect">
            <a:avLst/>
          </a:prstGeom>
        </p:spPr>
      </p:pic>
      <p:sp>
        <p:nvSpPr>
          <p:cNvPr id="2" name="Rectángulo 1">
            <a:extLst>
              <a:ext uri="{FF2B5EF4-FFF2-40B4-BE49-F238E27FC236}">
                <a16:creationId xmlns:a16="http://schemas.microsoft.com/office/drawing/2014/main" id="{DA6C18F1-1890-0344-BC02-2BB7605B809A}"/>
              </a:ext>
            </a:extLst>
          </p:cNvPr>
          <p:cNvSpPr/>
          <p:nvPr/>
        </p:nvSpPr>
        <p:spPr>
          <a:xfrm>
            <a:off x="123645" y="1290918"/>
            <a:ext cx="7886974" cy="418704"/>
          </a:xfrm>
          <a:prstGeom prst="rect">
            <a:avLst/>
          </a:prstGeom>
        </p:spPr>
        <p:txBody>
          <a:bodyPr wrap="square">
            <a:spAutoFit/>
          </a:bodyPr>
          <a:lstStyle/>
          <a:p>
            <a:pPr>
              <a:lnSpc>
                <a:spcPct val="80000"/>
              </a:lnSpc>
            </a:pPr>
            <a:endParaRPr lang="es-ES_tradnl" sz="1400" b="1" dirty="0">
              <a:latin typeface="Garamond" panose="02020404030301010803" pitchFamily="18" charset="0"/>
              <a:cs typeface="Gill Sans"/>
            </a:endParaRPr>
          </a:p>
          <a:p>
            <a:pPr algn="ctr">
              <a:lnSpc>
                <a:spcPct val="80000"/>
              </a:lnSpc>
            </a:pPr>
            <a:endParaRPr lang="es-ES_tradnl" sz="1200" b="1" dirty="0">
              <a:latin typeface="Garamond" panose="02020404030301010803" pitchFamily="18" charset="0"/>
            </a:endParaRPr>
          </a:p>
        </p:txBody>
      </p:sp>
      <p:sp>
        <p:nvSpPr>
          <p:cNvPr id="4" name="Rectángulo 3">
            <a:extLst>
              <a:ext uri="{FF2B5EF4-FFF2-40B4-BE49-F238E27FC236}">
                <a16:creationId xmlns:a16="http://schemas.microsoft.com/office/drawing/2014/main" id="{1F4F2DA9-0BA1-D24E-A781-98A1B00CF8D7}"/>
              </a:ext>
            </a:extLst>
          </p:cNvPr>
          <p:cNvSpPr/>
          <p:nvPr/>
        </p:nvSpPr>
        <p:spPr>
          <a:xfrm>
            <a:off x="1935843" y="1310150"/>
            <a:ext cx="6827844" cy="646331"/>
          </a:xfrm>
          <a:prstGeom prst="rect">
            <a:avLst/>
          </a:prstGeom>
        </p:spPr>
        <p:txBody>
          <a:bodyPr wrap="square">
            <a:spAutoFit/>
          </a:bodyPr>
          <a:lstStyle/>
          <a:p>
            <a:r>
              <a:rPr lang="en-US" altLang="en-US" dirty="0">
                <a:latin typeface="Garamond" panose="02020404030301010803" pitchFamily="18" charset="0"/>
                <a:ea typeface="ＭＳ Ｐゴシック" pitchFamily="34" charset="-128"/>
              </a:rPr>
              <a:t>1. We took the list of ALL children in, for instance, 1EGB and randomly assign them a number from 1 to the total of children in each school.</a:t>
            </a:r>
            <a:endParaRPr lang="en-US" dirty="0">
              <a:latin typeface="Garamond" panose="02020404030301010803" pitchFamily="18" charset="0"/>
            </a:endParaRPr>
          </a:p>
        </p:txBody>
      </p:sp>
      <p:sp>
        <p:nvSpPr>
          <p:cNvPr id="33" name="Slide Number Placeholder 1">
            <a:extLst>
              <a:ext uri="{FF2B5EF4-FFF2-40B4-BE49-F238E27FC236}">
                <a16:creationId xmlns:a16="http://schemas.microsoft.com/office/drawing/2014/main" id="{B4775FAF-362D-E645-8776-4FEBED067103}"/>
              </a:ext>
            </a:extLst>
          </p:cNvPr>
          <p:cNvSpPr>
            <a:spLocks noGrp="1"/>
          </p:cNvSpPr>
          <p:nvPr>
            <p:ph type="sldNum" sz="quarter" idx="12"/>
          </p:nvPr>
        </p:nvSpPr>
        <p:spPr bwMode="auto">
          <a:xfrm>
            <a:off x="11135710" y="6118980"/>
            <a:ext cx="979680" cy="2931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68E676A-EFEB-5B43-95E7-074502B25385}" type="slidenum">
              <a:rPr lang="es-ES" altLang="en-US" smtClean="0"/>
              <a:pPr/>
              <a:t>4</a:t>
            </a:fld>
            <a:endParaRPr lang="es-ES" altLang="en-US"/>
          </a:p>
        </p:txBody>
      </p:sp>
      <p:grpSp>
        <p:nvGrpSpPr>
          <p:cNvPr id="34" name="Group 2">
            <a:extLst>
              <a:ext uri="{FF2B5EF4-FFF2-40B4-BE49-F238E27FC236}">
                <a16:creationId xmlns:a16="http://schemas.microsoft.com/office/drawing/2014/main" id="{F78C2E7A-689A-5540-BE1C-7E25C6B7553E}"/>
              </a:ext>
            </a:extLst>
          </p:cNvPr>
          <p:cNvGrpSpPr>
            <a:grpSpLocks/>
          </p:cNvGrpSpPr>
          <p:nvPr/>
        </p:nvGrpSpPr>
        <p:grpSpPr bwMode="auto">
          <a:xfrm>
            <a:off x="2531992" y="2122634"/>
            <a:ext cx="5478627" cy="3788544"/>
            <a:chOff x="755576" y="2235820"/>
            <a:chExt cx="5966023" cy="4246849"/>
          </a:xfrm>
        </p:grpSpPr>
        <p:pic>
          <p:nvPicPr>
            <p:cNvPr id="35" name="Picture 2" descr="http://elitekidsinternational.webs.com/cartoon%20kids%20in%20a%20row.jpeg">
              <a:extLst>
                <a:ext uri="{FF2B5EF4-FFF2-40B4-BE49-F238E27FC236}">
                  <a16:creationId xmlns:a16="http://schemas.microsoft.com/office/drawing/2014/main" id="{741F3787-8084-7047-93CB-2D1EE847A4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4909"/>
            <a:stretch>
              <a:fillRect/>
            </a:stretch>
          </p:blipFill>
          <p:spPr bwMode="auto">
            <a:xfrm>
              <a:off x="755576" y="2739876"/>
              <a:ext cx="1347788"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http://elitekidsinternational.webs.com/cartoon%20kids%20in%20a%20row.jpeg">
              <a:extLst>
                <a:ext uri="{FF2B5EF4-FFF2-40B4-BE49-F238E27FC236}">
                  <a16:creationId xmlns:a16="http://schemas.microsoft.com/office/drawing/2014/main" id="{A6074DA7-8D06-A74D-BEEF-B4883BFB35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1211" r="14394"/>
            <a:stretch>
              <a:fillRect/>
            </a:stretch>
          </p:blipFill>
          <p:spPr bwMode="auto">
            <a:xfrm>
              <a:off x="4145086" y="4077072"/>
              <a:ext cx="128587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 descr="http://elitekidsinternational.webs.com/cartoon%20kids%20in%20a%20row.jpeg">
              <a:extLst>
                <a:ext uri="{FF2B5EF4-FFF2-40B4-BE49-F238E27FC236}">
                  <a16:creationId xmlns:a16="http://schemas.microsoft.com/office/drawing/2014/main" id="{96A32247-2BE4-9D48-94C4-6E098D468C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8735" r="56824"/>
            <a:stretch>
              <a:fillRect/>
            </a:stretch>
          </p:blipFill>
          <p:spPr bwMode="auto">
            <a:xfrm>
              <a:off x="5430961" y="2306241"/>
              <a:ext cx="1290638"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descr="http://elitekidsinternational.webs.com/cartoon%20kids%20in%20a%20row.jpeg">
              <a:extLst>
                <a:ext uri="{FF2B5EF4-FFF2-40B4-BE49-F238E27FC236}">
                  <a16:creationId xmlns:a16="http://schemas.microsoft.com/office/drawing/2014/main" id="{C0780094-B259-D641-B63D-3B679A1722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4685" r="71182"/>
            <a:stretch>
              <a:fillRect/>
            </a:stretch>
          </p:blipFill>
          <p:spPr bwMode="auto">
            <a:xfrm>
              <a:off x="2987824" y="2235820"/>
              <a:ext cx="1262062"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http://elitekidsinternational.webs.com/cartoon%20kids%20in%20a%20row.jpeg">
              <a:extLst>
                <a:ext uri="{FF2B5EF4-FFF2-40B4-BE49-F238E27FC236}">
                  <a16:creationId xmlns:a16="http://schemas.microsoft.com/office/drawing/2014/main" id="{389267C2-2F65-6544-B041-1FB6BE285F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85341"/>
            <a:stretch>
              <a:fillRect/>
            </a:stretch>
          </p:blipFill>
          <p:spPr bwMode="auto">
            <a:xfrm>
              <a:off x="1979712" y="4209369"/>
              <a:ext cx="130968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TextBox 17">
            <a:extLst>
              <a:ext uri="{FF2B5EF4-FFF2-40B4-BE49-F238E27FC236}">
                <a16:creationId xmlns:a16="http://schemas.microsoft.com/office/drawing/2014/main" id="{74EB4B52-1AD7-5245-8BEA-3116FD2CD2B9}"/>
              </a:ext>
            </a:extLst>
          </p:cNvPr>
          <p:cNvSpPr txBox="1"/>
          <p:nvPr/>
        </p:nvSpPr>
        <p:spPr>
          <a:xfrm>
            <a:off x="5579992" y="3061452"/>
            <a:ext cx="427153" cy="646331"/>
          </a:xfrm>
          <a:prstGeom prst="rect">
            <a:avLst/>
          </a:prstGeom>
          <a:noFill/>
        </p:spPr>
        <p:txBody>
          <a:bodyPr wrap="square">
            <a:spAutoFit/>
          </a:bodyPr>
          <a:lstStyle/>
          <a:p>
            <a:pPr eaLnBrk="1" hangingPunct="1">
              <a:defRPr/>
            </a:pPr>
            <a:r>
              <a:rPr lang="es-ES_tradnl" sz="3600" b="1" dirty="0">
                <a:solidFill>
                  <a:srgbClr val="7030A0"/>
                </a:solidFill>
                <a:effectLst>
                  <a:outerShdw blurRad="38100" dist="38100" dir="2700000" algn="tl">
                    <a:srgbClr val="000000">
                      <a:alpha val="43137"/>
                    </a:srgbClr>
                  </a:outerShdw>
                </a:effectLst>
                <a:ea typeface="+mn-ea"/>
                <a:cs typeface="Arial" charset="0"/>
              </a:rPr>
              <a:t>1</a:t>
            </a:r>
            <a:endParaRPr lang="es-ES" b="1" dirty="0">
              <a:solidFill>
                <a:srgbClr val="7030A0"/>
              </a:solidFill>
              <a:effectLst>
                <a:outerShdw blurRad="38100" dist="38100" dir="2700000" algn="tl">
                  <a:srgbClr val="000000">
                    <a:alpha val="43137"/>
                  </a:srgbClr>
                </a:outerShdw>
              </a:effectLst>
              <a:ea typeface="+mn-ea"/>
              <a:cs typeface="Arial" charset="0"/>
            </a:endParaRPr>
          </a:p>
        </p:txBody>
      </p:sp>
      <p:sp>
        <p:nvSpPr>
          <p:cNvPr id="41" name="TextBox 18">
            <a:extLst>
              <a:ext uri="{FF2B5EF4-FFF2-40B4-BE49-F238E27FC236}">
                <a16:creationId xmlns:a16="http://schemas.microsoft.com/office/drawing/2014/main" id="{75B557E9-0D39-A345-84B5-FF40EA6FBA52}"/>
              </a:ext>
            </a:extLst>
          </p:cNvPr>
          <p:cNvSpPr txBox="1"/>
          <p:nvPr/>
        </p:nvSpPr>
        <p:spPr>
          <a:xfrm>
            <a:off x="6975405" y="4844215"/>
            <a:ext cx="425694" cy="646331"/>
          </a:xfrm>
          <a:prstGeom prst="rect">
            <a:avLst/>
          </a:prstGeom>
          <a:noFill/>
        </p:spPr>
        <p:txBody>
          <a:bodyPr wrap="square">
            <a:spAutoFit/>
          </a:bodyPr>
          <a:lstStyle/>
          <a:p>
            <a:pPr eaLnBrk="1" hangingPunct="1">
              <a:defRPr/>
            </a:pPr>
            <a:r>
              <a:rPr lang="es-ES_tradnl" sz="3600" b="1" dirty="0">
                <a:solidFill>
                  <a:srgbClr val="7030A0"/>
                </a:solidFill>
                <a:effectLst>
                  <a:outerShdw blurRad="38100" dist="38100" dir="2700000" algn="tl">
                    <a:srgbClr val="000000">
                      <a:alpha val="43137"/>
                    </a:srgbClr>
                  </a:outerShdw>
                </a:effectLst>
                <a:ea typeface="+mn-ea"/>
                <a:cs typeface="Arial" charset="0"/>
              </a:rPr>
              <a:t>2</a:t>
            </a:r>
            <a:endParaRPr lang="es-ES" b="1" dirty="0">
              <a:solidFill>
                <a:srgbClr val="7030A0"/>
              </a:solidFill>
              <a:effectLst>
                <a:outerShdw blurRad="38100" dist="38100" dir="2700000" algn="tl">
                  <a:srgbClr val="000000">
                    <a:alpha val="43137"/>
                  </a:srgbClr>
                </a:outerShdw>
              </a:effectLst>
              <a:ea typeface="+mn-ea"/>
              <a:cs typeface="Arial" charset="0"/>
            </a:endParaRPr>
          </a:p>
        </p:txBody>
      </p:sp>
      <p:sp>
        <p:nvSpPr>
          <p:cNvPr id="42" name="TextBox 19">
            <a:extLst>
              <a:ext uri="{FF2B5EF4-FFF2-40B4-BE49-F238E27FC236}">
                <a16:creationId xmlns:a16="http://schemas.microsoft.com/office/drawing/2014/main" id="{5768655C-34E4-8047-AAE0-83DD2DCE9335}"/>
              </a:ext>
            </a:extLst>
          </p:cNvPr>
          <p:cNvSpPr txBox="1"/>
          <p:nvPr/>
        </p:nvSpPr>
        <p:spPr>
          <a:xfrm>
            <a:off x="4764017" y="5045827"/>
            <a:ext cx="427153" cy="646331"/>
          </a:xfrm>
          <a:prstGeom prst="rect">
            <a:avLst/>
          </a:prstGeom>
          <a:noFill/>
        </p:spPr>
        <p:txBody>
          <a:bodyPr wrap="square">
            <a:spAutoFit/>
          </a:bodyPr>
          <a:lstStyle/>
          <a:p>
            <a:pPr eaLnBrk="1" hangingPunct="1">
              <a:defRPr/>
            </a:pPr>
            <a:r>
              <a:rPr lang="es-ES_tradnl" sz="3600" b="1" dirty="0">
                <a:solidFill>
                  <a:srgbClr val="7030A0"/>
                </a:solidFill>
                <a:effectLst>
                  <a:outerShdw blurRad="38100" dist="38100" dir="2700000" algn="tl">
                    <a:srgbClr val="000000">
                      <a:alpha val="43137"/>
                    </a:srgbClr>
                  </a:outerShdw>
                </a:effectLst>
                <a:ea typeface="+mn-ea"/>
                <a:cs typeface="Arial" charset="0"/>
              </a:rPr>
              <a:t>3</a:t>
            </a:r>
            <a:endParaRPr lang="es-ES" b="1" dirty="0">
              <a:solidFill>
                <a:srgbClr val="7030A0"/>
              </a:solidFill>
              <a:effectLst>
                <a:outerShdw blurRad="38100" dist="38100" dir="2700000" algn="tl">
                  <a:srgbClr val="000000">
                    <a:alpha val="43137"/>
                  </a:srgbClr>
                </a:outerShdw>
              </a:effectLst>
              <a:ea typeface="+mn-ea"/>
              <a:cs typeface="Arial" charset="0"/>
            </a:endParaRPr>
          </a:p>
        </p:txBody>
      </p:sp>
      <p:sp>
        <p:nvSpPr>
          <p:cNvPr id="43" name="TextBox 20">
            <a:extLst>
              <a:ext uri="{FF2B5EF4-FFF2-40B4-BE49-F238E27FC236}">
                <a16:creationId xmlns:a16="http://schemas.microsoft.com/office/drawing/2014/main" id="{0454B589-F0F4-474C-AAFD-DE02C790E165}"/>
              </a:ext>
            </a:extLst>
          </p:cNvPr>
          <p:cNvSpPr txBox="1"/>
          <p:nvPr/>
        </p:nvSpPr>
        <p:spPr>
          <a:xfrm>
            <a:off x="3416230" y="3707565"/>
            <a:ext cx="425694" cy="646331"/>
          </a:xfrm>
          <a:prstGeom prst="rect">
            <a:avLst/>
          </a:prstGeom>
          <a:noFill/>
        </p:spPr>
        <p:txBody>
          <a:bodyPr wrap="square">
            <a:spAutoFit/>
          </a:bodyPr>
          <a:lstStyle/>
          <a:p>
            <a:pPr eaLnBrk="1" hangingPunct="1">
              <a:defRPr/>
            </a:pPr>
            <a:r>
              <a:rPr lang="es-ES_tradnl" sz="3600" b="1" dirty="0">
                <a:solidFill>
                  <a:srgbClr val="7030A0"/>
                </a:solidFill>
                <a:effectLst>
                  <a:outerShdw blurRad="38100" dist="38100" dir="2700000" algn="tl">
                    <a:srgbClr val="000000">
                      <a:alpha val="43137"/>
                    </a:srgbClr>
                  </a:outerShdw>
                </a:effectLst>
                <a:ea typeface="+mn-ea"/>
                <a:cs typeface="Arial" charset="0"/>
              </a:rPr>
              <a:t>4</a:t>
            </a:r>
            <a:endParaRPr lang="es-ES" b="1" dirty="0">
              <a:solidFill>
                <a:srgbClr val="7030A0"/>
              </a:solidFill>
              <a:effectLst>
                <a:outerShdw blurRad="38100" dist="38100" dir="2700000" algn="tl">
                  <a:srgbClr val="000000">
                    <a:alpha val="43137"/>
                  </a:srgbClr>
                </a:outerShdw>
              </a:effectLst>
              <a:ea typeface="+mn-ea"/>
              <a:cs typeface="Arial" charset="0"/>
            </a:endParaRPr>
          </a:p>
        </p:txBody>
      </p:sp>
      <p:sp>
        <p:nvSpPr>
          <p:cNvPr id="44" name="TextBox 21">
            <a:extLst>
              <a:ext uri="{FF2B5EF4-FFF2-40B4-BE49-F238E27FC236}">
                <a16:creationId xmlns:a16="http://schemas.microsoft.com/office/drawing/2014/main" id="{41028402-B71F-EB4C-B9B2-1F3EA863EAA5}"/>
              </a:ext>
            </a:extLst>
          </p:cNvPr>
          <p:cNvSpPr txBox="1"/>
          <p:nvPr/>
        </p:nvSpPr>
        <p:spPr>
          <a:xfrm>
            <a:off x="8051731" y="3361490"/>
            <a:ext cx="427152" cy="646331"/>
          </a:xfrm>
          <a:prstGeom prst="rect">
            <a:avLst/>
          </a:prstGeom>
          <a:noFill/>
        </p:spPr>
        <p:txBody>
          <a:bodyPr wrap="square">
            <a:spAutoFit/>
          </a:bodyPr>
          <a:lstStyle/>
          <a:p>
            <a:pPr eaLnBrk="1" hangingPunct="1">
              <a:defRPr/>
            </a:pPr>
            <a:r>
              <a:rPr lang="es-ES_tradnl" sz="3600" b="1" dirty="0">
                <a:solidFill>
                  <a:srgbClr val="7030A0"/>
                </a:solidFill>
                <a:effectLst>
                  <a:outerShdw blurRad="38100" dist="38100" dir="2700000" algn="tl">
                    <a:srgbClr val="000000">
                      <a:alpha val="43137"/>
                    </a:srgbClr>
                  </a:outerShdw>
                </a:effectLst>
                <a:ea typeface="+mn-ea"/>
                <a:cs typeface="Arial" charset="0"/>
              </a:rPr>
              <a:t>5</a:t>
            </a:r>
            <a:endParaRPr lang="es-ES" b="1" dirty="0">
              <a:solidFill>
                <a:srgbClr val="7030A0"/>
              </a:solidFill>
              <a:effectLst>
                <a:outerShdw blurRad="38100" dist="38100" dir="2700000" algn="tl">
                  <a:srgbClr val="000000">
                    <a:alpha val="43137"/>
                  </a:srgbClr>
                </a:outerShdw>
              </a:effectLst>
              <a:ea typeface="+mn-ea"/>
              <a:cs typeface="Arial" charset="0"/>
            </a:endParaRPr>
          </a:p>
        </p:txBody>
      </p:sp>
    </p:spTree>
    <p:extLst>
      <p:ext uri="{BB962C8B-B14F-4D97-AF65-F5344CB8AC3E}">
        <p14:creationId xmlns:p14="http://schemas.microsoft.com/office/powerpoint/2010/main" val="587214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SLIDE PPT 4-3-03.jpg">
            <a:extLst>
              <a:ext uri="{FF2B5EF4-FFF2-40B4-BE49-F238E27FC236}">
                <a16:creationId xmlns:a16="http://schemas.microsoft.com/office/drawing/2014/main" id="{51C2D256-5E59-5B42-B703-195A752FB237}"/>
              </a:ext>
            </a:extLst>
          </p:cNvPr>
          <p:cNvPicPr>
            <a:picLocks noChangeAspect="1"/>
          </p:cNvPicPr>
          <p:nvPr/>
        </p:nvPicPr>
        <p:blipFill rotWithShape="1">
          <a:blip r:embed="rId2">
            <a:extLst>
              <a:ext uri="{28A0092B-C50C-407E-A947-70E740481C1C}">
                <a14:useLocalDpi xmlns:a14="http://schemas.microsoft.com/office/drawing/2010/main" val="0"/>
              </a:ext>
            </a:extLst>
          </a:blip>
          <a:srcRect b="19371"/>
          <a:stretch/>
        </p:blipFill>
        <p:spPr bwMode="auto">
          <a:xfrm>
            <a:off x="3047999" y="0"/>
            <a:ext cx="9144001" cy="552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5E4E7F0E-46B4-8E42-8BBF-B7CA892B2262}"/>
              </a:ext>
            </a:extLst>
          </p:cNvPr>
          <p:cNvSpPr txBox="1">
            <a:spLocks/>
          </p:cNvSpPr>
          <p:nvPr/>
        </p:nvSpPr>
        <p:spPr bwMode="auto">
          <a:xfrm>
            <a:off x="2017986" y="1149788"/>
            <a:ext cx="686325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dirty="0">
                <a:latin typeface="Garamond" panose="02020404030301010803" pitchFamily="18" charset="0"/>
              </a:rPr>
              <a:t>2. We order the children from lowest to highest according to their assigned number. </a:t>
            </a:r>
          </a:p>
          <a:p>
            <a:r>
              <a:rPr lang="en-US" altLang="en-US" dirty="0">
                <a:latin typeface="Garamond" panose="02020404030301010803" pitchFamily="18" charset="0"/>
              </a:rPr>
              <a:t>3. The first child goes to classroom A, the second to classroom B and so on, the third to classroom C and so on.</a:t>
            </a:r>
          </a:p>
        </p:txBody>
      </p:sp>
      <p:sp>
        <p:nvSpPr>
          <p:cNvPr id="13" name="Title 1">
            <a:extLst>
              <a:ext uri="{FF2B5EF4-FFF2-40B4-BE49-F238E27FC236}">
                <a16:creationId xmlns:a16="http://schemas.microsoft.com/office/drawing/2014/main" id="{9C80552D-FC39-9E44-8DC9-0A98B887F79D}"/>
              </a:ext>
            </a:extLst>
          </p:cNvPr>
          <p:cNvSpPr>
            <a:spLocks noGrp="1"/>
          </p:cNvSpPr>
          <p:nvPr>
            <p:ph type="title"/>
          </p:nvPr>
        </p:nvSpPr>
        <p:spPr>
          <a:xfrm>
            <a:off x="1008993" y="264459"/>
            <a:ext cx="8681544" cy="1026459"/>
          </a:xfrm>
        </p:spPr>
        <p:txBody>
          <a:bodyPr vert="horz" wrap="square" lIns="91440" tIns="45720" rIns="91440" bIns="45720" numCol="1" anchorCtr="0" compatLnSpc="1">
            <a:prstTxWarp prst="textNoShape">
              <a:avLst/>
            </a:prstTxWarp>
            <a:normAutofit/>
          </a:bodyPr>
          <a:lstStyle/>
          <a:p>
            <a:pPr algn="ctr" eaLnBrk="1" hangingPunct="1">
              <a:defRPr/>
            </a:pPr>
            <a:r>
              <a:rPr lang="es-ES_tradnl" altLang="en-US" b="1" cap="none" dirty="0">
                <a:solidFill>
                  <a:srgbClr val="002060"/>
                </a:solidFill>
                <a:latin typeface="Garamond" panose="02020404030301010803" pitchFamily="18" charset="0"/>
                <a:ea typeface="ＭＳ Ｐゴシック" pitchFamily="34" charset="-128"/>
              </a:rPr>
              <a:t>RANDOMIZATION PROCESS</a:t>
            </a:r>
            <a:endParaRPr lang="es-ES" altLang="en-US" b="1" cap="none" dirty="0">
              <a:solidFill>
                <a:srgbClr val="002060"/>
              </a:solidFill>
              <a:latin typeface="Garamond" panose="02020404030301010803" pitchFamily="18" charset="0"/>
              <a:ea typeface="ＭＳ Ｐゴシック" pitchFamily="34" charset="-128"/>
            </a:endParaRPr>
          </a:p>
        </p:txBody>
      </p:sp>
      <p:grpSp>
        <p:nvGrpSpPr>
          <p:cNvPr id="14" name="Group 3">
            <a:extLst>
              <a:ext uri="{FF2B5EF4-FFF2-40B4-BE49-F238E27FC236}">
                <a16:creationId xmlns:a16="http://schemas.microsoft.com/office/drawing/2014/main" id="{6874E07D-7CEB-C04C-BA8E-B6C7AF467407}"/>
              </a:ext>
            </a:extLst>
          </p:cNvPr>
          <p:cNvGrpSpPr>
            <a:grpSpLocks/>
          </p:cNvGrpSpPr>
          <p:nvPr/>
        </p:nvGrpSpPr>
        <p:grpSpPr bwMode="auto">
          <a:xfrm>
            <a:off x="2142250" y="2558997"/>
            <a:ext cx="6415030" cy="2276475"/>
            <a:chOff x="1319568" y="5085184"/>
            <a:chExt cx="6415278" cy="2274888"/>
          </a:xfrm>
        </p:grpSpPr>
        <p:pic>
          <p:nvPicPr>
            <p:cNvPr id="15" name="Picture 2" descr="http://elitekidsinternational.webs.com/cartoon%20kids%20in%20a%20row.jpeg">
              <a:extLst>
                <a:ext uri="{FF2B5EF4-FFF2-40B4-BE49-F238E27FC236}">
                  <a16:creationId xmlns:a16="http://schemas.microsoft.com/office/drawing/2014/main" id="{01409FFA-9D02-B044-AC50-83EFF842A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5425"/>
            <a:stretch>
              <a:fillRect/>
            </a:stretch>
          </p:blipFill>
          <p:spPr bwMode="auto">
            <a:xfrm>
              <a:off x="5148064" y="5086772"/>
              <a:ext cx="130333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ttp://elitekidsinternational.webs.com/cartoon%20kids%20in%20a%20row.jpeg">
              <a:extLst>
                <a:ext uri="{FF2B5EF4-FFF2-40B4-BE49-F238E27FC236}">
                  <a16:creationId xmlns:a16="http://schemas.microsoft.com/office/drawing/2014/main" id="{7A79235F-EDEB-A044-B7C9-7DE9DF183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211" r="14394"/>
            <a:stretch>
              <a:fillRect/>
            </a:stretch>
          </p:blipFill>
          <p:spPr bwMode="auto">
            <a:xfrm>
              <a:off x="2627784" y="5085184"/>
              <a:ext cx="1285875"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elitekidsinternational.webs.com/cartoon%20kids%20in%20a%20row.jpeg">
              <a:extLst>
                <a:ext uri="{FF2B5EF4-FFF2-40B4-BE49-F238E27FC236}">
                  <a16:creationId xmlns:a16="http://schemas.microsoft.com/office/drawing/2014/main" id="{3111B7E5-13CD-5D45-B14C-0E46E7584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735" r="56824"/>
            <a:stretch>
              <a:fillRect/>
            </a:stretch>
          </p:blipFill>
          <p:spPr bwMode="auto">
            <a:xfrm>
              <a:off x="6444208" y="5086772"/>
              <a:ext cx="1290638"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http://elitekidsinternational.webs.com/cartoon%20kids%20in%20a%20row.jpeg">
              <a:extLst>
                <a:ext uri="{FF2B5EF4-FFF2-40B4-BE49-F238E27FC236}">
                  <a16:creationId xmlns:a16="http://schemas.microsoft.com/office/drawing/2014/main" id="{EB36E709-D379-F040-AF8B-593E440EA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685" r="71182"/>
            <a:stretch>
              <a:fillRect/>
            </a:stretch>
          </p:blipFill>
          <p:spPr bwMode="auto">
            <a:xfrm>
              <a:off x="1319568" y="5085185"/>
              <a:ext cx="1262062"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http://elitekidsinternational.webs.com/cartoon%20kids%20in%20a%20row.jpeg">
              <a:extLst>
                <a:ext uri="{FF2B5EF4-FFF2-40B4-BE49-F238E27FC236}">
                  <a16:creationId xmlns:a16="http://schemas.microsoft.com/office/drawing/2014/main" id="{3A1DA267-D57D-3241-A395-2E78A8FB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5341"/>
            <a:stretch>
              <a:fillRect/>
            </a:stretch>
          </p:blipFill>
          <p:spPr bwMode="auto">
            <a:xfrm>
              <a:off x="3851920" y="5086772"/>
              <a:ext cx="1309688"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0">
            <a:extLst>
              <a:ext uri="{FF2B5EF4-FFF2-40B4-BE49-F238E27FC236}">
                <a16:creationId xmlns:a16="http://schemas.microsoft.com/office/drawing/2014/main" id="{04D8CA95-892A-3A40-A253-B782A2FF403A}"/>
              </a:ext>
            </a:extLst>
          </p:cNvPr>
          <p:cNvSpPr txBox="1"/>
          <p:nvPr/>
        </p:nvSpPr>
        <p:spPr>
          <a:xfrm>
            <a:off x="2407303" y="5332359"/>
            <a:ext cx="647700" cy="862013"/>
          </a:xfrm>
          <a:prstGeom prst="rect">
            <a:avLst/>
          </a:prstGeom>
          <a:noFill/>
        </p:spPr>
        <p:txBody>
          <a:bodyPr>
            <a:spAutoFit/>
          </a:bodyPr>
          <a:lstStyle/>
          <a:p>
            <a:pPr algn="ctr" eaLnBrk="1" hangingPunct="1">
              <a:defRPr/>
            </a:pPr>
            <a:r>
              <a:rPr lang="es-ES_tradnl" sz="5000" b="1" dirty="0">
                <a:solidFill>
                  <a:srgbClr val="92D050"/>
                </a:solidFill>
                <a:effectLst>
                  <a:outerShdw blurRad="38100" dist="38100" dir="2700000" algn="tl">
                    <a:srgbClr val="000000">
                      <a:alpha val="43137"/>
                    </a:srgbClr>
                  </a:outerShdw>
                </a:effectLst>
                <a:ea typeface="+mn-ea"/>
                <a:cs typeface="Arial" charset="0"/>
              </a:rPr>
              <a:t>A</a:t>
            </a:r>
            <a:endParaRPr lang="es-ES" sz="5000" b="1" dirty="0">
              <a:solidFill>
                <a:srgbClr val="92D050"/>
              </a:solidFill>
              <a:effectLst>
                <a:outerShdw blurRad="38100" dist="38100" dir="2700000" algn="tl">
                  <a:srgbClr val="000000">
                    <a:alpha val="43137"/>
                  </a:srgbClr>
                </a:outerShdw>
              </a:effectLst>
              <a:ea typeface="+mn-ea"/>
              <a:cs typeface="Arial" charset="0"/>
            </a:endParaRPr>
          </a:p>
        </p:txBody>
      </p:sp>
      <p:sp>
        <p:nvSpPr>
          <p:cNvPr id="21" name="TextBox 11">
            <a:extLst>
              <a:ext uri="{FF2B5EF4-FFF2-40B4-BE49-F238E27FC236}">
                <a16:creationId xmlns:a16="http://schemas.microsoft.com/office/drawing/2014/main" id="{2B86C8A7-3F9F-4443-8734-20C0C184E3CF}"/>
              </a:ext>
            </a:extLst>
          </p:cNvPr>
          <p:cNvSpPr txBox="1"/>
          <p:nvPr/>
        </p:nvSpPr>
        <p:spPr>
          <a:xfrm>
            <a:off x="4999691" y="5332359"/>
            <a:ext cx="647700" cy="861774"/>
          </a:xfrm>
          <a:prstGeom prst="rect">
            <a:avLst/>
          </a:prstGeom>
          <a:noFill/>
        </p:spPr>
        <p:txBody>
          <a:bodyPr>
            <a:spAutoFit/>
          </a:bodyPr>
          <a:lstStyle/>
          <a:p>
            <a:pPr algn="ctr" eaLnBrk="1" hangingPunct="1">
              <a:defRPr/>
            </a:pPr>
            <a:r>
              <a:rPr lang="es-ES_tradnl" sz="5000" b="1" dirty="0">
                <a:solidFill>
                  <a:srgbClr val="FF0000"/>
                </a:solidFill>
                <a:effectLst>
                  <a:outerShdw blurRad="38100" dist="38100" dir="2700000" algn="tl">
                    <a:srgbClr val="000000">
                      <a:alpha val="43137"/>
                    </a:srgbClr>
                  </a:outerShdw>
                </a:effectLst>
                <a:cs typeface="Arial" charset="0"/>
              </a:rPr>
              <a:t>C</a:t>
            </a:r>
            <a:endParaRPr lang="es-ES" sz="5000" b="1" dirty="0">
              <a:solidFill>
                <a:srgbClr val="FF0000"/>
              </a:solidFill>
              <a:effectLst>
                <a:outerShdw blurRad="38100" dist="38100" dir="2700000" algn="tl">
                  <a:srgbClr val="000000">
                    <a:alpha val="43137"/>
                  </a:srgbClr>
                </a:outerShdw>
              </a:effectLst>
              <a:cs typeface="Arial" charset="0"/>
            </a:endParaRPr>
          </a:p>
        </p:txBody>
      </p:sp>
      <p:sp>
        <p:nvSpPr>
          <p:cNvPr id="22" name="TextBox 12">
            <a:extLst>
              <a:ext uri="{FF2B5EF4-FFF2-40B4-BE49-F238E27FC236}">
                <a16:creationId xmlns:a16="http://schemas.microsoft.com/office/drawing/2014/main" id="{F7E65FE6-B77C-564B-881E-077719D77B0B}"/>
              </a:ext>
            </a:extLst>
          </p:cNvPr>
          <p:cNvSpPr txBox="1"/>
          <p:nvPr/>
        </p:nvSpPr>
        <p:spPr>
          <a:xfrm>
            <a:off x="6325253" y="5316321"/>
            <a:ext cx="649287" cy="862013"/>
          </a:xfrm>
          <a:prstGeom prst="rect">
            <a:avLst/>
          </a:prstGeom>
          <a:noFill/>
        </p:spPr>
        <p:txBody>
          <a:bodyPr>
            <a:spAutoFit/>
          </a:bodyPr>
          <a:lstStyle/>
          <a:p>
            <a:pPr algn="ctr" eaLnBrk="1" hangingPunct="1">
              <a:defRPr/>
            </a:pPr>
            <a:r>
              <a:rPr lang="es-ES_tradnl" sz="5000" b="1" dirty="0">
                <a:solidFill>
                  <a:srgbClr val="92D050"/>
                </a:solidFill>
                <a:effectLst>
                  <a:outerShdw blurRad="38100" dist="38100" dir="2700000" algn="tl">
                    <a:srgbClr val="000000">
                      <a:alpha val="43137"/>
                    </a:srgbClr>
                  </a:outerShdw>
                </a:effectLst>
                <a:ea typeface="+mn-ea"/>
                <a:cs typeface="Arial" charset="0"/>
              </a:rPr>
              <a:t>A</a:t>
            </a:r>
            <a:endParaRPr lang="es-ES" sz="5000" b="1" dirty="0">
              <a:solidFill>
                <a:srgbClr val="92D050"/>
              </a:solidFill>
              <a:effectLst>
                <a:outerShdw blurRad="38100" dist="38100" dir="2700000" algn="tl">
                  <a:srgbClr val="000000">
                    <a:alpha val="43137"/>
                  </a:srgbClr>
                </a:outerShdw>
              </a:effectLst>
              <a:ea typeface="+mn-ea"/>
              <a:cs typeface="Arial" charset="0"/>
            </a:endParaRPr>
          </a:p>
        </p:txBody>
      </p:sp>
      <p:sp>
        <p:nvSpPr>
          <p:cNvPr id="23" name="TextBox 13">
            <a:extLst>
              <a:ext uri="{FF2B5EF4-FFF2-40B4-BE49-F238E27FC236}">
                <a16:creationId xmlns:a16="http://schemas.microsoft.com/office/drawing/2014/main" id="{6F8A143E-B835-254B-B50B-0B97FCC82E68}"/>
              </a:ext>
            </a:extLst>
          </p:cNvPr>
          <p:cNvSpPr txBox="1"/>
          <p:nvPr/>
        </p:nvSpPr>
        <p:spPr>
          <a:xfrm>
            <a:off x="7594508" y="5316321"/>
            <a:ext cx="655637" cy="862013"/>
          </a:xfrm>
          <a:prstGeom prst="rect">
            <a:avLst/>
          </a:prstGeom>
          <a:noFill/>
        </p:spPr>
        <p:txBody>
          <a:bodyPr>
            <a:spAutoFit/>
          </a:bodyPr>
          <a:lstStyle/>
          <a:p>
            <a:pPr algn="ctr" eaLnBrk="1" hangingPunct="1">
              <a:defRPr/>
            </a:pPr>
            <a:r>
              <a:rPr lang="es-ES_tradnl" sz="5000" b="1" dirty="0">
                <a:solidFill>
                  <a:srgbClr val="0070C0"/>
                </a:solidFill>
                <a:effectLst>
                  <a:outerShdw blurRad="38100" dist="38100" dir="2700000" algn="tl">
                    <a:srgbClr val="000000">
                      <a:alpha val="43137"/>
                    </a:srgbClr>
                  </a:outerShdw>
                </a:effectLst>
                <a:ea typeface="+mn-ea"/>
                <a:cs typeface="Arial" charset="0"/>
              </a:rPr>
              <a:t>B</a:t>
            </a:r>
            <a:endParaRPr lang="es-ES" sz="5000" b="1" dirty="0">
              <a:solidFill>
                <a:srgbClr val="0070C0"/>
              </a:solidFill>
              <a:effectLst>
                <a:outerShdw blurRad="38100" dist="38100" dir="2700000" algn="tl">
                  <a:srgbClr val="000000">
                    <a:alpha val="43137"/>
                  </a:srgbClr>
                </a:outerShdw>
              </a:effectLst>
              <a:ea typeface="+mn-ea"/>
              <a:cs typeface="Arial" charset="0"/>
            </a:endParaRPr>
          </a:p>
        </p:txBody>
      </p:sp>
      <p:sp>
        <p:nvSpPr>
          <p:cNvPr id="25" name="TextBox 15">
            <a:extLst>
              <a:ext uri="{FF2B5EF4-FFF2-40B4-BE49-F238E27FC236}">
                <a16:creationId xmlns:a16="http://schemas.microsoft.com/office/drawing/2014/main" id="{86BB9167-7CA0-0C40-ABCF-385F5A223E44}"/>
              </a:ext>
            </a:extLst>
          </p:cNvPr>
          <p:cNvSpPr txBox="1"/>
          <p:nvPr/>
        </p:nvSpPr>
        <p:spPr>
          <a:xfrm>
            <a:off x="2518428" y="4865634"/>
            <a:ext cx="5995988" cy="646113"/>
          </a:xfrm>
          <a:prstGeom prst="rect">
            <a:avLst/>
          </a:prstGeom>
          <a:noFill/>
        </p:spPr>
        <p:txBody>
          <a:bodyPr>
            <a:spAutoFit/>
          </a:bodyPr>
          <a:lstStyle/>
          <a:p>
            <a:pPr eaLnBrk="1" hangingPunct="1">
              <a:defRPr/>
            </a:pPr>
            <a:r>
              <a:rPr lang="es-ES_tradnl" sz="3600" b="1" dirty="0">
                <a:solidFill>
                  <a:srgbClr val="7030A0"/>
                </a:solidFill>
                <a:effectLst>
                  <a:outerShdw blurRad="38100" dist="38100" dir="2700000" algn="tl">
                    <a:srgbClr val="000000">
                      <a:alpha val="43137"/>
                    </a:srgbClr>
                  </a:outerShdw>
                </a:effectLst>
                <a:ea typeface="+mn-ea"/>
                <a:cs typeface="Arial" charset="0"/>
              </a:rPr>
              <a:t>1           2          3          4          5</a:t>
            </a:r>
            <a:endParaRPr lang="es-ES" b="1" dirty="0">
              <a:solidFill>
                <a:srgbClr val="7030A0"/>
              </a:solidFill>
              <a:effectLst>
                <a:outerShdw blurRad="38100" dist="38100" dir="2700000" algn="tl">
                  <a:srgbClr val="000000">
                    <a:alpha val="43137"/>
                  </a:srgbClr>
                </a:outerShdw>
              </a:effectLst>
              <a:ea typeface="+mn-ea"/>
              <a:cs typeface="Arial" charset="0"/>
            </a:endParaRPr>
          </a:p>
        </p:txBody>
      </p:sp>
      <p:sp>
        <p:nvSpPr>
          <p:cNvPr id="26" name="TextBox 13">
            <a:extLst>
              <a:ext uri="{FF2B5EF4-FFF2-40B4-BE49-F238E27FC236}">
                <a16:creationId xmlns:a16="http://schemas.microsoft.com/office/drawing/2014/main" id="{C54C930D-1A30-6747-B686-15BBCED69711}"/>
              </a:ext>
            </a:extLst>
          </p:cNvPr>
          <p:cNvSpPr txBox="1"/>
          <p:nvPr/>
        </p:nvSpPr>
        <p:spPr>
          <a:xfrm>
            <a:off x="3765508" y="5320563"/>
            <a:ext cx="655637" cy="862013"/>
          </a:xfrm>
          <a:prstGeom prst="rect">
            <a:avLst/>
          </a:prstGeom>
          <a:noFill/>
        </p:spPr>
        <p:txBody>
          <a:bodyPr>
            <a:spAutoFit/>
          </a:bodyPr>
          <a:lstStyle/>
          <a:p>
            <a:pPr algn="ctr" eaLnBrk="1" hangingPunct="1">
              <a:defRPr/>
            </a:pPr>
            <a:r>
              <a:rPr lang="es-ES_tradnl" sz="5000" b="1" dirty="0">
                <a:solidFill>
                  <a:srgbClr val="0070C0"/>
                </a:solidFill>
                <a:effectLst>
                  <a:outerShdw blurRad="38100" dist="38100" dir="2700000" algn="tl">
                    <a:srgbClr val="000000">
                      <a:alpha val="43137"/>
                    </a:srgbClr>
                  </a:outerShdw>
                </a:effectLst>
                <a:ea typeface="+mn-ea"/>
                <a:cs typeface="Arial" charset="0"/>
              </a:rPr>
              <a:t>B</a:t>
            </a:r>
            <a:endParaRPr lang="es-ES" sz="5000" b="1" dirty="0">
              <a:solidFill>
                <a:srgbClr val="0070C0"/>
              </a:solidFill>
              <a:effectLst>
                <a:outerShdw blurRad="38100" dist="38100" dir="2700000" algn="tl">
                  <a:srgbClr val="000000">
                    <a:alpha val="43137"/>
                  </a:srgbClr>
                </a:outerShdw>
              </a:effectLst>
              <a:ea typeface="+mn-ea"/>
              <a:cs typeface="Arial" charset="0"/>
            </a:endParaRPr>
          </a:p>
        </p:txBody>
      </p:sp>
      <p:pic>
        <p:nvPicPr>
          <p:cNvPr id="27" name="Picture 5" descr="bid_english_CMYK.eps">
            <a:extLst>
              <a:ext uri="{FF2B5EF4-FFF2-40B4-BE49-F238E27FC236}">
                <a16:creationId xmlns:a16="http://schemas.microsoft.com/office/drawing/2014/main" id="{10E8BFB7-3609-0648-87F8-1C41A29D2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2917" y="5911178"/>
            <a:ext cx="1669301" cy="784864"/>
          </a:xfrm>
          <a:prstGeom prst="rect">
            <a:avLst/>
          </a:prstGeom>
        </p:spPr>
      </p:pic>
    </p:spTree>
    <p:extLst>
      <p:ext uri="{BB962C8B-B14F-4D97-AF65-F5344CB8AC3E}">
        <p14:creationId xmlns:p14="http://schemas.microsoft.com/office/powerpoint/2010/main" val="348599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LIDE PPT 4-3-03.jpg">
            <a:extLst>
              <a:ext uri="{FF2B5EF4-FFF2-40B4-BE49-F238E27FC236}">
                <a16:creationId xmlns:a16="http://schemas.microsoft.com/office/drawing/2014/main" id="{1DBACD18-6D7D-144E-A74E-32842AA06254}"/>
              </a:ext>
            </a:extLst>
          </p:cNvPr>
          <p:cNvPicPr>
            <a:picLocks noChangeAspect="1"/>
          </p:cNvPicPr>
          <p:nvPr/>
        </p:nvPicPr>
        <p:blipFill rotWithShape="1">
          <a:blip r:embed="rId2">
            <a:extLst>
              <a:ext uri="{28A0092B-C50C-407E-A947-70E740481C1C}">
                <a14:useLocalDpi xmlns:a14="http://schemas.microsoft.com/office/drawing/2010/main" val="0"/>
              </a:ext>
            </a:extLst>
          </a:blip>
          <a:srcRect b="19371"/>
          <a:stretch/>
        </p:blipFill>
        <p:spPr bwMode="auto">
          <a:xfrm>
            <a:off x="3047999" y="0"/>
            <a:ext cx="9144001" cy="552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a:ext uri="{FF2B5EF4-FFF2-40B4-BE49-F238E27FC236}">
                <a16:creationId xmlns:a16="http://schemas.microsoft.com/office/drawing/2014/main" id="{C591577C-B2B0-D74C-BC88-54BBA6DA516C}"/>
              </a:ext>
            </a:extLst>
          </p:cNvPr>
          <p:cNvSpPr>
            <a:spLocks noGrp="1"/>
          </p:cNvSpPr>
          <p:nvPr>
            <p:ph idx="1"/>
          </p:nvPr>
        </p:nvSpPr>
        <p:spPr>
          <a:xfrm>
            <a:off x="1198179" y="1290918"/>
            <a:ext cx="8765628" cy="4351338"/>
          </a:xfrm>
        </p:spPr>
        <p:txBody>
          <a:bodyPr>
            <a:noAutofit/>
          </a:bodyPr>
          <a:lstStyle/>
          <a:p>
            <a:pPr marL="0" indent="0">
              <a:buNone/>
            </a:pPr>
            <a:r>
              <a:rPr lang="en-US" sz="1800" dirty="0">
                <a:latin typeface="Garamond" panose="02020404030301010803" pitchFamily="18" charset="0"/>
              </a:rPr>
              <a:t>For years 1EGB to 7EGB we:</a:t>
            </a:r>
          </a:p>
          <a:p>
            <a:pPr marL="0" indent="0">
              <a:buNone/>
            </a:pPr>
            <a:r>
              <a:rPr lang="en-US" sz="1800" dirty="0">
                <a:latin typeface="Garamond" panose="02020404030301010803" pitchFamily="18" charset="0"/>
              </a:rPr>
              <a:t>1. Randomly assigned students to their teacher’s (classroom) at the beginning of the school year.</a:t>
            </a:r>
          </a:p>
          <a:p>
            <a:pPr marL="0" indent="0" algn="just">
              <a:buNone/>
            </a:pPr>
            <a:r>
              <a:rPr lang="en-US" altLang="en-US" sz="1800" dirty="0">
                <a:latin typeface="Garamond" panose="02020404030301010803" pitchFamily="18" charset="0"/>
                <a:ea typeface="ＭＳ Ｐゴシック" panose="020B0600070205080204" pitchFamily="34" charset="-128"/>
              </a:rPr>
              <a:t>2. Observed interactions between teacher’s and students (CLASS recordings) (1EGB-5EGB)</a:t>
            </a:r>
          </a:p>
          <a:p>
            <a:pPr marL="0" indent="0" algn="just">
              <a:buNone/>
            </a:pPr>
            <a:r>
              <a:rPr lang="en-US" altLang="en-US" sz="1800" dirty="0">
                <a:latin typeface="Garamond" panose="02020404030301010803" pitchFamily="18" charset="0"/>
                <a:ea typeface="ＭＳ Ｐゴシック" panose="020B0600070205080204" pitchFamily="34" charset="-128"/>
              </a:rPr>
              <a:t>3. Measured children’s:</a:t>
            </a:r>
          </a:p>
          <a:p>
            <a:pPr lvl="1" algn="just"/>
            <a:r>
              <a:rPr lang="en-US" altLang="en-US" sz="1800" dirty="0">
                <a:latin typeface="Garamond" panose="02020404030301010803" pitchFamily="18" charset="0"/>
                <a:ea typeface="ＭＳ Ｐゴシック" panose="020B0600070205080204" pitchFamily="34" charset="-128"/>
              </a:rPr>
              <a:t>Development in math, language and executive function skills using standardized tests. </a:t>
            </a:r>
          </a:p>
          <a:p>
            <a:pPr lvl="1" algn="just"/>
            <a:r>
              <a:rPr lang="en-US" altLang="en-US" sz="1800" dirty="0">
                <a:latin typeface="Garamond" panose="02020404030301010803" pitchFamily="18" charset="0"/>
                <a:ea typeface="ＭＳ Ｐゴシック" panose="020B0600070205080204" pitchFamily="34" charset="-128"/>
              </a:rPr>
              <a:t>Behavioral issues as observed by the teacher</a:t>
            </a:r>
          </a:p>
          <a:p>
            <a:pPr lvl="1" algn="just"/>
            <a:r>
              <a:rPr lang="en-US" altLang="en-US" sz="1800" dirty="0">
                <a:latin typeface="Garamond" panose="02020404030301010803" pitchFamily="18" charset="0"/>
                <a:ea typeface="ＭＳ Ｐゴシック" panose="020B0600070205080204" pitchFamily="34" charset="-128"/>
              </a:rPr>
              <a:t>Who they are friends with as observed by the teacher</a:t>
            </a:r>
          </a:p>
          <a:p>
            <a:pPr marL="0" lvl="1" indent="0" algn="just">
              <a:spcBef>
                <a:spcPts val="1000"/>
              </a:spcBef>
              <a:buNone/>
            </a:pPr>
            <a:r>
              <a:rPr lang="en-US" altLang="en-US" sz="1800" dirty="0">
                <a:latin typeface="Garamond" panose="02020404030301010803" pitchFamily="18" charset="0"/>
                <a:ea typeface="ＭＳ Ｐゴシック" panose="020B0600070205080204" pitchFamily="34" charset="-128"/>
              </a:rPr>
              <a:t>4. Teachers’ characteristics.</a:t>
            </a:r>
          </a:p>
          <a:p>
            <a:pPr marL="0" indent="0" algn="just">
              <a:buNone/>
            </a:pPr>
            <a:endParaRPr lang="en-US" altLang="en-US" sz="1800" dirty="0">
              <a:latin typeface="Garamond" panose="02020404030301010803" pitchFamily="18" charset="0"/>
              <a:ea typeface="ＭＳ Ｐゴシック" panose="020B0600070205080204" pitchFamily="34" charset="-128"/>
            </a:endParaRPr>
          </a:p>
          <a:p>
            <a:pPr marL="0" indent="0" algn="just">
              <a:buNone/>
            </a:pPr>
            <a:r>
              <a:rPr lang="en-US" altLang="en-US" sz="1800" dirty="0">
                <a:latin typeface="Garamond" panose="02020404030301010803" pitchFamily="18" charset="0"/>
                <a:ea typeface="ＭＳ Ｐゴシック" panose="020B0600070205080204" pitchFamily="34" charset="-128"/>
              </a:rPr>
              <a:t>In years 1EGB and 7EGB</a:t>
            </a:r>
          </a:p>
          <a:p>
            <a:pPr lvl="1" algn="just">
              <a:buFont typeface="Wingdings" pitchFamily="2" charset="2"/>
              <a:buChar char="ü"/>
            </a:pPr>
            <a:r>
              <a:rPr lang="en-US" altLang="en-US" sz="1800" dirty="0">
                <a:latin typeface="Garamond" panose="02020404030301010803" pitchFamily="18" charset="0"/>
                <a:ea typeface="ＭＳ Ｐゴシック" panose="020B0600070205080204" pitchFamily="34" charset="-128"/>
              </a:rPr>
              <a:t>We also collected information on the children’s socio-demographic variables. </a:t>
            </a:r>
          </a:p>
          <a:p>
            <a:pPr marL="457200" lvl="1" indent="0" algn="just">
              <a:buNone/>
            </a:pPr>
            <a:r>
              <a:rPr lang="en-US" altLang="en-US" sz="1800" dirty="0">
                <a:latin typeface="Garamond" panose="02020404030301010803" pitchFamily="18" charset="0"/>
                <a:ea typeface="ＭＳ Ｐゴシック" panose="020B0600070205080204" pitchFamily="34" charset="-128"/>
              </a:rPr>
              <a:t>In 7EGB:</a:t>
            </a:r>
          </a:p>
          <a:p>
            <a:pPr lvl="1" algn="just">
              <a:buFont typeface="Wingdings" pitchFamily="2" charset="2"/>
              <a:buChar char="ü"/>
            </a:pPr>
            <a:r>
              <a:rPr lang="en-US" altLang="en-US" sz="1800" dirty="0">
                <a:latin typeface="Garamond" panose="02020404030301010803" pitchFamily="18" charset="0"/>
                <a:ea typeface="ＭＳ Ｐゴシック" panose="020B0600070205080204" pitchFamily="34" charset="-128"/>
              </a:rPr>
              <a:t>We also collected non-cognitive information of the children such as: measures of depression and growth mindset. </a:t>
            </a:r>
          </a:p>
          <a:p>
            <a:endParaRPr lang="en-US" sz="1800" dirty="0">
              <a:latin typeface="Garamond" panose="02020404030301010803" pitchFamily="18" charset="0"/>
            </a:endParaRPr>
          </a:p>
        </p:txBody>
      </p:sp>
      <p:sp>
        <p:nvSpPr>
          <p:cNvPr id="5" name="Title 1">
            <a:extLst>
              <a:ext uri="{FF2B5EF4-FFF2-40B4-BE49-F238E27FC236}">
                <a16:creationId xmlns:a16="http://schemas.microsoft.com/office/drawing/2014/main" id="{1A8EFE37-3E26-DC4C-8E68-B06FF6FF4031}"/>
              </a:ext>
            </a:extLst>
          </p:cNvPr>
          <p:cNvSpPr>
            <a:spLocks noGrp="1"/>
          </p:cNvSpPr>
          <p:nvPr>
            <p:ph type="title"/>
          </p:nvPr>
        </p:nvSpPr>
        <p:spPr>
          <a:xfrm>
            <a:off x="1103585" y="264459"/>
            <a:ext cx="9038898" cy="1026459"/>
          </a:xfrm>
        </p:spPr>
        <p:txBody>
          <a:bodyPr vert="horz" wrap="square" lIns="91440" tIns="45720" rIns="91440" bIns="45720" numCol="1" anchorCtr="0" compatLnSpc="1">
            <a:prstTxWarp prst="textNoShape">
              <a:avLst/>
            </a:prstTxWarp>
            <a:normAutofit/>
          </a:bodyPr>
          <a:lstStyle/>
          <a:p>
            <a:pPr algn="ctr" eaLnBrk="1" hangingPunct="1">
              <a:defRPr/>
            </a:pPr>
            <a:r>
              <a:rPr lang="es-ES_tradnl" altLang="en-US" b="1" cap="none" dirty="0">
                <a:solidFill>
                  <a:srgbClr val="002060"/>
                </a:solidFill>
                <a:latin typeface="Garamond" panose="02020404030301010803" pitchFamily="18" charset="0"/>
                <a:ea typeface="ＭＳ Ｐゴシック" pitchFamily="34" charset="-128"/>
              </a:rPr>
              <a:t>DATA COLLECTION</a:t>
            </a:r>
            <a:endParaRPr lang="es-ES" altLang="en-US" b="1" cap="none" dirty="0">
              <a:solidFill>
                <a:srgbClr val="002060"/>
              </a:solidFill>
              <a:latin typeface="Garamond" panose="02020404030301010803" pitchFamily="18" charset="0"/>
              <a:ea typeface="ＭＳ Ｐゴシック" pitchFamily="34" charset="-128"/>
            </a:endParaRPr>
          </a:p>
        </p:txBody>
      </p:sp>
      <p:pic>
        <p:nvPicPr>
          <p:cNvPr id="6" name="Picture 5" descr="bid_english_CMYK.eps">
            <a:extLst>
              <a:ext uri="{FF2B5EF4-FFF2-40B4-BE49-F238E27FC236}">
                <a16:creationId xmlns:a16="http://schemas.microsoft.com/office/drawing/2014/main" id="{35114330-5E23-314D-ACF2-BAD94187E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917" y="5911178"/>
            <a:ext cx="1669301" cy="784864"/>
          </a:xfrm>
          <a:prstGeom prst="rect">
            <a:avLst/>
          </a:prstGeom>
        </p:spPr>
      </p:pic>
    </p:spTree>
    <p:extLst>
      <p:ext uri="{BB962C8B-B14F-4D97-AF65-F5344CB8AC3E}">
        <p14:creationId xmlns:p14="http://schemas.microsoft.com/office/powerpoint/2010/main" val="2039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LIDE PPT 4-3-03.jpg">
            <a:extLst>
              <a:ext uri="{FF2B5EF4-FFF2-40B4-BE49-F238E27FC236}">
                <a16:creationId xmlns:a16="http://schemas.microsoft.com/office/drawing/2014/main" id="{931A191B-B78D-5D41-AED0-43C20E70523C}"/>
              </a:ext>
            </a:extLst>
          </p:cNvPr>
          <p:cNvPicPr>
            <a:picLocks noChangeAspect="1"/>
          </p:cNvPicPr>
          <p:nvPr/>
        </p:nvPicPr>
        <p:blipFill rotWithShape="1">
          <a:blip r:embed="rId3">
            <a:extLst>
              <a:ext uri="{28A0092B-C50C-407E-A947-70E740481C1C}">
                <a14:useLocalDpi xmlns:a14="http://schemas.microsoft.com/office/drawing/2010/main" val="0"/>
              </a:ext>
            </a:extLst>
          </a:blip>
          <a:srcRect b="19371"/>
          <a:stretch/>
        </p:blipFill>
        <p:spPr bwMode="auto">
          <a:xfrm>
            <a:off x="3047999" y="0"/>
            <a:ext cx="9144001" cy="552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E60C537-78DE-6D4F-953E-3B0530584958}"/>
              </a:ext>
            </a:extLst>
          </p:cNvPr>
          <p:cNvSpPr>
            <a:spLocks noGrp="1"/>
          </p:cNvSpPr>
          <p:nvPr>
            <p:ph type="title"/>
          </p:nvPr>
        </p:nvSpPr>
        <p:spPr>
          <a:xfrm>
            <a:off x="814527" y="77127"/>
            <a:ext cx="9073947" cy="1026459"/>
          </a:xfrm>
        </p:spPr>
        <p:txBody>
          <a:bodyPr vert="horz" wrap="square" lIns="91440" tIns="45720" rIns="91440" bIns="45720" numCol="1" anchorCtr="0" compatLnSpc="1">
            <a:prstTxWarp prst="textNoShape">
              <a:avLst/>
            </a:prstTxWarp>
            <a:normAutofit/>
          </a:bodyPr>
          <a:lstStyle/>
          <a:p>
            <a:pPr algn="ctr" eaLnBrk="1" hangingPunct="1">
              <a:defRPr/>
            </a:pPr>
            <a:r>
              <a:rPr lang="es-ES_tradnl" altLang="en-US" b="1" cap="none" dirty="0">
                <a:solidFill>
                  <a:srgbClr val="002060"/>
                </a:solidFill>
                <a:latin typeface="Garamond" panose="02020404030301010803" pitchFamily="18" charset="0"/>
                <a:ea typeface="ＭＳ Ｐゴシック" pitchFamily="34" charset="-128"/>
              </a:rPr>
              <a:t>RESEARCH AND RESULTS</a:t>
            </a:r>
            <a:endParaRPr lang="es-ES" altLang="en-US" b="1" cap="none" dirty="0">
              <a:solidFill>
                <a:srgbClr val="002060"/>
              </a:solidFill>
              <a:latin typeface="Garamond" panose="02020404030301010803" pitchFamily="18" charset="0"/>
              <a:ea typeface="ＭＳ Ｐゴシック" pitchFamily="34" charset="-128"/>
            </a:endParaRPr>
          </a:p>
        </p:txBody>
      </p:sp>
      <p:pic>
        <p:nvPicPr>
          <p:cNvPr id="9" name="Picture 5" descr="bid_english_CMYK.eps">
            <a:extLst>
              <a:ext uri="{FF2B5EF4-FFF2-40B4-BE49-F238E27FC236}">
                <a16:creationId xmlns:a16="http://schemas.microsoft.com/office/drawing/2014/main" id="{A0FA720C-A855-D54B-873D-E47FC838C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2917" y="5911178"/>
            <a:ext cx="1669301" cy="784864"/>
          </a:xfrm>
          <a:prstGeom prst="rect">
            <a:avLst/>
          </a:prstGeom>
        </p:spPr>
      </p:pic>
      <p:sp>
        <p:nvSpPr>
          <p:cNvPr id="2" name="CuadroTexto 1">
            <a:extLst>
              <a:ext uri="{FF2B5EF4-FFF2-40B4-BE49-F238E27FC236}">
                <a16:creationId xmlns:a16="http://schemas.microsoft.com/office/drawing/2014/main" id="{D335BC9A-6828-464B-8EF3-681BA3B1FC99}"/>
              </a:ext>
            </a:extLst>
          </p:cNvPr>
          <p:cNvSpPr txBox="1"/>
          <p:nvPr/>
        </p:nvSpPr>
        <p:spPr>
          <a:xfrm>
            <a:off x="893381" y="1170202"/>
            <a:ext cx="9163260" cy="5262979"/>
          </a:xfrm>
          <a:prstGeom prst="rect">
            <a:avLst/>
          </a:prstGeom>
          <a:noFill/>
        </p:spPr>
        <p:txBody>
          <a:bodyPr wrap="square" rtlCol="0">
            <a:spAutoFit/>
          </a:bodyPr>
          <a:lstStyle/>
          <a:p>
            <a:pPr marL="285750" indent="-285750">
              <a:buFont typeface="Arial" panose="020B0604020202020204" pitchFamily="34" charset="0"/>
              <a:buChar char="•"/>
              <a:defRPr/>
            </a:pPr>
            <a:r>
              <a:rPr lang="es-CO" sz="1600" dirty="0">
                <a:latin typeface="Garamond" panose="02020404030301010803" pitchFamily="18" charset="0"/>
              </a:rPr>
              <a:t>Teachers behaviors do have an impact on children's learning.</a:t>
            </a:r>
          </a:p>
          <a:p>
            <a:pPr marL="285750" indent="-285750">
              <a:buFont typeface="Arial" panose="020B0604020202020204" pitchFamily="34" charset="0"/>
              <a:buChar char="•"/>
              <a:defRPr/>
            </a:pPr>
            <a:r>
              <a:rPr lang="es-CO" sz="1600" dirty="0">
                <a:latin typeface="Garamond" panose="02020404030301010803" pitchFamily="18" charset="0"/>
              </a:rPr>
              <a:t>A year with a good teacher reduces the cognitive gap between students with mothers who have completed primary school and completed secondary school by half. </a:t>
            </a:r>
          </a:p>
          <a:p>
            <a:pPr marL="742950" lvl="1" indent="-285750">
              <a:buFont typeface="Wingdings" pitchFamily="2" charset="2"/>
              <a:buChar char="ü"/>
              <a:defRPr/>
            </a:pPr>
            <a:r>
              <a:rPr lang="es-CO" sz="1600" dirty="0">
                <a:latin typeface="Garamond" panose="02020404030301010803" pitchFamily="18" charset="0"/>
              </a:rPr>
              <a:t>Having a good teacher is equivalent to improving the educational level of the mother.</a:t>
            </a:r>
            <a:endParaRPr lang="es-ES_tradnl" sz="1600" dirty="0">
              <a:latin typeface="Garamond" panose="02020404030301010803" pitchFamily="18" charset="0"/>
              <a:ea typeface="ＭＳ Ｐゴシック" panose="020B0600070205080204" pitchFamily="34" charset="-128"/>
            </a:endParaRPr>
          </a:p>
          <a:p>
            <a:pPr marL="285750" indent="-285750">
              <a:buFont typeface="Arial" panose="020B0604020202020204" pitchFamily="34" charset="0"/>
              <a:buChar char="•"/>
              <a:defRPr/>
            </a:pPr>
            <a:r>
              <a:rPr lang="es-CO" sz="1600" dirty="0">
                <a:latin typeface="Garamond" panose="02020404030301010803" pitchFamily="18" charset="0"/>
              </a:rPr>
              <a:t>Good practices are comprehensive: </a:t>
            </a:r>
          </a:p>
          <a:p>
            <a:pPr marL="742950" lvl="1" indent="-285750">
              <a:buFont typeface="Wingdings" pitchFamily="2" charset="2"/>
              <a:buChar char="ü"/>
              <a:defRPr/>
            </a:pPr>
            <a:r>
              <a:rPr lang="es-CO" sz="1600" dirty="0">
                <a:latin typeface="Garamond" panose="02020404030301010803" pitchFamily="18" charset="0"/>
              </a:rPr>
              <a:t>A good teacher improves learning in all areas, and it improves learning for all the students in the classroom. </a:t>
            </a:r>
          </a:p>
          <a:p>
            <a:pPr marL="742950" lvl="1" indent="-285750">
              <a:buFont typeface="Wingdings" pitchFamily="2" charset="2"/>
              <a:buChar char="ü"/>
              <a:defRPr/>
            </a:pPr>
            <a:r>
              <a:rPr lang="es-CO" sz="1600" dirty="0">
                <a:latin typeface="Garamond" panose="02020404030301010803" pitchFamily="18" charset="0"/>
              </a:rPr>
              <a:t>The effect of good practices lasts over time and accumulates teacher to teacher.</a:t>
            </a:r>
          </a:p>
          <a:p>
            <a:endParaRPr lang="es-CO" sz="1600" dirty="0">
              <a:latin typeface="Garamond" panose="02020404030301010803" pitchFamily="18" charset="0"/>
            </a:endParaRPr>
          </a:p>
          <a:p>
            <a:endParaRPr lang="es-CO" sz="1600" dirty="0">
              <a:latin typeface="Garamond" panose="02020404030301010803" pitchFamily="18" charset="0"/>
            </a:endParaRPr>
          </a:p>
          <a:p>
            <a:r>
              <a:rPr lang="es-CO" sz="1600" b="1" dirty="0">
                <a:latin typeface="Garamond" panose="02020404030301010803" pitchFamily="18" charset="0"/>
              </a:rPr>
              <a:t>Published articles:</a:t>
            </a:r>
          </a:p>
          <a:p>
            <a:r>
              <a:rPr lang="es-CO" sz="1600" dirty="0">
                <a:latin typeface="Garamond" panose="02020404030301010803" pitchFamily="18" charset="0"/>
              </a:rPr>
              <a:t>1. Mothers, teachers, peers, and the gender gap in early math achievement (Carneiro, Cruz-Aguayo and Schady, 2018)</a:t>
            </a:r>
          </a:p>
          <a:p>
            <a:pPr marL="285750" indent="-285750">
              <a:buFont typeface="Wingdings" pitchFamily="2" charset="2"/>
              <a:buChar char="Ø"/>
            </a:pPr>
            <a:r>
              <a:rPr lang="es-CO" sz="1600" dirty="0">
                <a:latin typeface="Garamond" panose="02020404030301010803" pitchFamily="18" charset="0"/>
              </a:rPr>
              <a:t>Finds steep socioeconomic gradients and a substantial boy-girl gap in math test scores. </a:t>
            </a:r>
          </a:p>
          <a:p>
            <a:endParaRPr lang="es-CO" sz="1600" dirty="0">
              <a:latin typeface="Garamond" panose="02020404030301010803" pitchFamily="18" charset="0"/>
            </a:endParaRPr>
          </a:p>
          <a:p>
            <a:r>
              <a:rPr lang="es-CO" sz="1600" dirty="0">
                <a:latin typeface="Garamond" panose="02020404030301010803" pitchFamily="18" charset="0"/>
              </a:rPr>
              <a:t>2. Teacher quality and learning outcomes in kindergarten (Araujo, Carneiro, Cruz-Aguayo and Schady, 2016)</a:t>
            </a:r>
          </a:p>
          <a:p>
            <a:pPr marL="285750" indent="-285750">
              <a:buFont typeface="Wingdings" pitchFamily="2" charset="2"/>
              <a:buChar char="Ø"/>
            </a:pPr>
            <a:r>
              <a:rPr lang="es-CO" sz="1600" dirty="0">
                <a:latin typeface="Garamond" panose="02020404030301010803" pitchFamily="18" charset="0"/>
              </a:rPr>
              <a:t>A one-standard deviation increase in classroom quality results in 0.11, 0.11, and 0.07 standard deviation higher test scores in language, math, and EF, respectively. </a:t>
            </a:r>
          </a:p>
          <a:p>
            <a:pPr marL="285750" indent="-285750">
              <a:buFont typeface="Wingdings" pitchFamily="2" charset="2"/>
              <a:buChar char="Ø"/>
            </a:pPr>
            <a:r>
              <a:rPr lang="es-CO" sz="1600" dirty="0">
                <a:latin typeface="Garamond" panose="02020404030301010803" pitchFamily="18" charset="0"/>
              </a:rPr>
              <a:t>Teacher behaviors, as measured by the CLASS, are associated with higher test scores. </a:t>
            </a:r>
          </a:p>
          <a:p>
            <a:pPr marL="285750" indent="-285750">
              <a:buFont typeface="Wingdings" pitchFamily="2" charset="2"/>
              <a:buChar char="Ø"/>
            </a:pPr>
            <a:r>
              <a:rPr lang="es-CO" sz="1600" dirty="0">
                <a:latin typeface="Garamond" panose="02020404030301010803" pitchFamily="18" charset="0"/>
              </a:rPr>
              <a:t>Parents recognize better teachers, but do not change their behaviors appreciably to take account of differences in teacher quality. </a:t>
            </a:r>
          </a:p>
        </p:txBody>
      </p:sp>
    </p:spTree>
    <p:extLst>
      <p:ext uri="{BB962C8B-B14F-4D97-AF65-F5344CB8AC3E}">
        <p14:creationId xmlns:p14="http://schemas.microsoft.com/office/powerpoint/2010/main" val="1150276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LIDE PPT 4-3-03.jpg">
            <a:extLst>
              <a:ext uri="{FF2B5EF4-FFF2-40B4-BE49-F238E27FC236}">
                <a16:creationId xmlns:a16="http://schemas.microsoft.com/office/drawing/2014/main" id="{931A191B-B78D-5D41-AED0-43C20E70523C}"/>
              </a:ext>
            </a:extLst>
          </p:cNvPr>
          <p:cNvPicPr>
            <a:picLocks noChangeAspect="1"/>
          </p:cNvPicPr>
          <p:nvPr/>
        </p:nvPicPr>
        <p:blipFill rotWithShape="1">
          <a:blip r:embed="rId3">
            <a:extLst>
              <a:ext uri="{28A0092B-C50C-407E-A947-70E740481C1C}">
                <a14:useLocalDpi xmlns:a14="http://schemas.microsoft.com/office/drawing/2010/main" val="0"/>
              </a:ext>
            </a:extLst>
          </a:blip>
          <a:srcRect b="19371"/>
          <a:stretch/>
        </p:blipFill>
        <p:spPr bwMode="auto">
          <a:xfrm>
            <a:off x="2858217" y="69011"/>
            <a:ext cx="9144001" cy="552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E60C537-78DE-6D4F-953E-3B0530584958}"/>
              </a:ext>
            </a:extLst>
          </p:cNvPr>
          <p:cNvSpPr>
            <a:spLocks noGrp="1"/>
          </p:cNvSpPr>
          <p:nvPr>
            <p:ph type="title"/>
          </p:nvPr>
        </p:nvSpPr>
        <p:spPr>
          <a:xfrm>
            <a:off x="1409576" y="437056"/>
            <a:ext cx="8196878" cy="1026459"/>
          </a:xfrm>
        </p:spPr>
        <p:txBody>
          <a:bodyPr vert="horz" wrap="square" lIns="91440" tIns="45720" rIns="91440" bIns="45720" numCol="1" anchorCtr="0" compatLnSpc="1">
            <a:prstTxWarp prst="textNoShape">
              <a:avLst/>
            </a:prstTxWarp>
            <a:normAutofit fontScale="90000"/>
          </a:bodyPr>
          <a:lstStyle/>
          <a:p>
            <a:pPr algn="ctr" eaLnBrk="1" hangingPunct="1">
              <a:defRPr/>
            </a:pPr>
            <a:r>
              <a:rPr lang="es-ES_tradnl" altLang="en-US" b="1" cap="none" dirty="0">
                <a:solidFill>
                  <a:srgbClr val="002060"/>
                </a:solidFill>
                <a:latin typeface="Garamond" panose="02020404030301010803" pitchFamily="18" charset="0"/>
                <a:ea typeface="ＭＳ Ｐゴシック" pitchFamily="34" charset="-128"/>
              </a:rPr>
              <a:t>SOME POLICY IMPLICATIONS</a:t>
            </a:r>
            <a:endParaRPr lang="es-ES" altLang="en-US" b="1" cap="none" dirty="0">
              <a:solidFill>
                <a:srgbClr val="002060"/>
              </a:solidFill>
              <a:latin typeface="Garamond" panose="02020404030301010803" pitchFamily="18" charset="0"/>
              <a:ea typeface="ＭＳ Ｐゴシック" pitchFamily="34" charset="-128"/>
            </a:endParaRPr>
          </a:p>
        </p:txBody>
      </p:sp>
      <p:pic>
        <p:nvPicPr>
          <p:cNvPr id="9" name="Picture 5" descr="bid_english_CMYK.eps">
            <a:extLst>
              <a:ext uri="{FF2B5EF4-FFF2-40B4-BE49-F238E27FC236}">
                <a16:creationId xmlns:a16="http://schemas.microsoft.com/office/drawing/2014/main" id="{A0FA720C-A855-D54B-873D-E47FC838C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2917" y="5911178"/>
            <a:ext cx="1669301" cy="784864"/>
          </a:xfrm>
          <a:prstGeom prst="rect">
            <a:avLst/>
          </a:prstGeom>
        </p:spPr>
      </p:pic>
      <p:sp>
        <p:nvSpPr>
          <p:cNvPr id="2" name="CuadroTexto 1">
            <a:extLst>
              <a:ext uri="{FF2B5EF4-FFF2-40B4-BE49-F238E27FC236}">
                <a16:creationId xmlns:a16="http://schemas.microsoft.com/office/drawing/2014/main" id="{220B4A2B-2130-B94A-BA2E-BC4D7D8C9D2A}"/>
              </a:ext>
            </a:extLst>
          </p:cNvPr>
          <p:cNvSpPr txBox="1"/>
          <p:nvPr/>
        </p:nvSpPr>
        <p:spPr>
          <a:xfrm>
            <a:off x="1693356" y="1747476"/>
            <a:ext cx="8123307" cy="2919325"/>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altLang="en-US" sz="2000" dirty="0">
                <a:latin typeface="Garamond" panose="02020404030301010803" pitchFamily="18" charset="0"/>
              </a:rPr>
              <a:t>Policies for teacher’s assignment to schools</a:t>
            </a:r>
          </a:p>
          <a:p>
            <a:pPr marL="800100" lvl="1" indent="-342900">
              <a:lnSpc>
                <a:spcPct val="90000"/>
              </a:lnSpc>
              <a:buFont typeface="Wingdings" pitchFamily="2" charset="2"/>
              <a:buChar char="Ø"/>
            </a:pPr>
            <a:r>
              <a:rPr lang="en-US" altLang="en-US" sz="2000" dirty="0">
                <a:latin typeface="Garamond" panose="02020404030301010803" pitchFamily="18" charset="0"/>
              </a:rPr>
              <a:t>Effective teachers have the greatest impacts in Kindergarten, so the best ones should be assigned at that level.</a:t>
            </a:r>
          </a:p>
          <a:p>
            <a:pPr marL="800100" lvl="1" indent="-342900">
              <a:lnSpc>
                <a:spcPct val="90000"/>
              </a:lnSpc>
              <a:buFont typeface="Wingdings" pitchFamily="2" charset="2"/>
              <a:buChar char="Ø"/>
            </a:pPr>
            <a:r>
              <a:rPr lang="en-US" altLang="en-US" sz="2000" dirty="0">
                <a:latin typeface="Garamond" panose="02020404030301010803" pitchFamily="18" charset="0"/>
              </a:rPr>
              <a:t>Effective teachers also have the greatest impacts in children with lower levels of achievement, so the best ones should be assigned to schools with particularly low levels of achievement.</a:t>
            </a:r>
          </a:p>
          <a:p>
            <a:pPr lvl="1">
              <a:lnSpc>
                <a:spcPct val="90000"/>
              </a:lnSpc>
            </a:pPr>
            <a:endParaRPr lang="en-US" altLang="en-US" sz="2000" dirty="0">
              <a:latin typeface="Garamond" panose="02020404030301010803" pitchFamily="18" charset="0"/>
            </a:endParaRPr>
          </a:p>
          <a:p>
            <a:pPr marL="342900" indent="-342900">
              <a:lnSpc>
                <a:spcPct val="90000"/>
              </a:lnSpc>
              <a:buFont typeface="Arial" panose="020B0604020202020204" pitchFamily="34" charset="0"/>
              <a:buChar char="•"/>
            </a:pPr>
            <a:r>
              <a:rPr lang="en-US" altLang="en-US" sz="2000" dirty="0">
                <a:latin typeface="Garamond" panose="02020404030301010803" pitchFamily="18" charset="0"/>
              </a:rPr>
              <a:t>Policies for evaluation and promotion of teacher’s within schools</a:t>
            </a:r>
          </a:p>
          <a:p>
            <a:pPr marL="800100" lvl="1" indent="-342900">
              <a:lnSpc>
                <a:spcPct val="90000"/>
              </a:lnSpc>
              <a:buFont typeface="Wingdings" pitchFamily="2" charset="2"/>
              <a:buChar char="Ø"/>
            </a:pPr>
            <a:r>
              <a:rPr lang="en-US" altLang="en-US" sz="2000" dirty="0">
                <a:latin typeface="Garamond" panose="02020404030301010803" pitchFamily="18" charset="0"/>
              </a:rPr>
              <a:t>Evaluate teachers according to their behaviors within the classroom.</a:t>
            </a:r>
          </a:p>
          <a:p>
            <a:pPr marL="761981" indent="-761981">
              <a:lnSpc>
                <a:spcPct val="90000"/>
              </a:lnSpc>
              <a:buFont typeface="Arial" panose="020B0604020202020204" pitchFamily="34" charset="0"/>
              <a:buChar char="•"/>
            </a:pPr>
            <a:endParaRPr lang="es-ES_tradnl" altLang="en-US" sz="1200" dirty="0">
              <a:latin typeface="Garamond" panose="02020404030301010803" pitchFamily="18" charset="0"/>
            </a:endParaRPr>
          </a:p>
          <a:p>
            <a:pPr marL="1904981" lvl="2" indent="-761981">
              <a:lnSpc>
                <a:spcPct val="90000"/>
              </a:lnSpc>
              <a:buFont typeface="Arial" panose="020B0604020202020204" pitchFamily="34" charset="0"/>
              <a:buChar char="•"/>
            </a:pPr>
            <a:endParaRPr lang="es-ES_tradnl" altLang="en-US" sz="1200" dirty="0">
              <a:latin typeface="Garamond" panose="02020404030301010803" pitchFamily="18" charset="0"/>
            </a:endParaRPr>
          </a:p>
        </p:txBody>
      </p:sp>
    </p:spTree>
    <p:extLst>
      <p:ext uri="{BB962C8B-B14F-4D97-AF65-F5344CB8AC3E}">
        <p14:creationId xmlns:p14="http://schemas.microsoft.com/office/powerpoint/2010/main" val="8710318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810</Words>
  <Application>Microsoft Office PowerPoint</Application>
  <PresentationFormat>Widescreen</PresentationFormat>
  <Paragraphs>86</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Wingdings</vt:lpstr>
      <vt:lpstr>Tema de Office</vt:lpstr>
      <vt:lpstr>PowerPoint Presentation</vt:lpstr>
      <vt:lpstr>BACKGROUND</vt:lpstr>
      <vt:lpstr>THE STUDY</vt:lpstr>
      <vt:lpstr>RANDOMIZATION PROCESS</vt:lpstr>
      <vt:lpstr>RANDOMIZATION PROCESS</vt:lpstr>
      <vt:lpstr>DATA COLLECTION</vt:lpstr>
      <vt:lpstr>RESEARCH AND RESULTS</vt:lpstr>
      <vt:lpstr>SOME POLICY IMPLICATIONS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Sofia Castro</dc:creator>
  <cp:lastModifiedBy>Cruz Aguayo, Yyannu</cp:lastModifiedBy>
  <cp:revision>21</cp:revision>
  <dcterms:created xsi:type="dcterms:W3CDTF">2021-05-11T19:38:14Z</dcterms:created>
  <dcterms:modified xsi:type="dcterms:W3CDTF">2021-05-12T12:27:41Z</dcterms:modified>
</cp:coreProperties>
</file>