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327" r:id="rId2"/>
    <p:sldId id="2275" r:id="rId3"/>
    <p:sldId id="2276" r:id="rId4"/>
    <p:sldId id="2278" r:id="rId5"/>
    <p:sldId id="2277" r:id="rId6"/>
  </p:sldIdLst>
  <p:sldSz cx="12192000" cy="6858000"/>
  <p:notesSz cx="6669088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695F"/>
    <a:srgbClr val="6F5049"/>
    <a:srgbClr val="000000"/>
    <a:srgbClr val="9A044B"/>
    <a:srgbClr val="CC0000"/>
    <a:srgbClr val="47342F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8" autoAdjust="0"/>
    <p:restoredTop sz="93686" autoAdjust="0"/>
  </p:normalViewPr>
  <p:slideViewPr>
    <p:cSldViewPr>
      <p:cViewPr varScale="1">
        <p:scale>
          <a:sx n="64" d="100"/>
          <a:sy n="64" d="100"/>
        </p:scale>
        <p:origin x="15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502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310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106A5EE-2AED-4008-A8B5-99FF22FAF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t" anchorCtr="0" compatLnSpc="1">
            <a:prstTxWarp prst="textNoShape">
              <a:avLst/>
            </a:prstTxWarp>
          </a:bodyPr>
          <a:lstStyle>
            <a:lvl1pPr algn="l" defTabSz="915999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4EA858B-4520-4267-9F6F-DC02CB4B2C6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t" anchorCtr="0" compatLnSpc="1">
            <a:prstTxWarp prst="textNoShape">
              <a:avLst/>
            </a:prstTxWarp>
          </a:bodyPr>
          <a:lstStyle>
            <a:lvl1pPr algn="r" defTabSz="915999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ABD6B199-9FC4-4F1D-8E0D-5489C4D9C97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b" anchorCtr="0" compatLnSpc="1">
            <a:prstTxWarp prst="textNoShape">
              <a:avLst/>
            </a:prstTxWarp>
          </a:bodyPr>
          <a:lstStyle>
            <a:lvl1pPr algn="l" defTabSz="915999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E113A93B-1280-4429-B076-CA97AC6EB1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77363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8DFA32F-5E51-46F3-B29C-D8B49C58F3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8E50264-987A-485A-A119-999D776A1D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t" anchorCtr="0" compatLnSpc="1">
            <a:prstTxWarp prst="textNoShape">
              <a:avLst/>
            </a:prstTxWarp>
          </a:bodyPr>
          <a:lstStyle>
            <a:lvl1pPr algn="l" defTabSz="915999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200AD17-58F2-4748-B556-9941AE84B1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t" anchorCtr="0" compatLnSpc="1">
            <a:prstTxWarp prst="textNoShape">
              <a:avLst/>
            </a:prstTxWarp>
          </a:bodyPr>
          <a:lstStyle>
            <a:lvl1pPr algn="r" defTabSz="915999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9FCAF55-C74A-4385-87E5-6DF3CC3529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038" y="739775"/>
            <a:ext cx="657701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BCD6A907-6A3E-4A3E-AC78-2865D5A791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91063"/>
            <a:ext cx="4887912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DFECF7E0-640B-4A71-BCA9-7FA317E674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b" anchorCtr="0" compatLnSpc="1">
            <a:prstTxWarp prst="textNoShape">
              <a:avLst/>
            </a:prstTxWarp>
          </a:bodyPr>
          <a:lstStyle>
            <a:lvl1pPr algn="l" defTabSz="915999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A1BD8BB2-AD6E-4958-B673-48C92529AF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77363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7" tIns="45799" rIns="91597" bIns="4579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4CA359E-A10B-43F0-905E-9278393BFB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AE9AECAF-AB7C-4E3C-901A-A43BE83300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0AE957E5-6FD7-4919-AC60-6766DCC4A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7F97EA07-2775-4C1B-ACA3-3E0BF66957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64BE0A-402C-4078-970F-876521344B56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0E975452-FC42-4A24-8C51-AC497AECC3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FC8D92C0-C32F-4779-B923-FD0C584B65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06A5F6D-F700-4974-BBC9-C6C148BC27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BACA9C-86F7-406C-A7FD-7F2AAE2227D2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173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944487"/>
          </a:xfrm>
          <a:prstGeom prst="rect">
            <a:avLst/>
          </a:prstGeom>
        </p:spPr>
        <p:txBody>
          <a:bodyPr/>
          <a:lstStyle>
            <a:lvl1pPr algn="ctr">
              <a:defRPr sz="49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30270"/>
            <a:ext cx="8534400" cy="13085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1ED7E3-01F9-4775-B70A-A91FF3FEF5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4" b="9690"/>
          <a:stretch/>
        </p:blipFill>
        <p:spPr>
          <a:xfrm>
            <a:off x="4892993" y="78431"/>
            <a:ext cx="2406015" cy="1322187"/>
          </a:xfrm>
          <a:prstGeom prst="rect">
            <a:avLst/>
          </a:prstGeom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95E1C434-AAFB-4E98-A73C-5CABB572D5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402" y="5934456"/>
            <a:ext cx="1676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7943D6FD-D151-47D0-86DF-C7675536D0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19" y="5821743"/>
            <a:ext cx="10223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B88A611-392E-4142-8942-2953837112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4" b="9690"/>
          <a:stretch/>
        </p:blipFill>
        <p:spPr>
          <a:xfrm>
            <a:off x="4892993" y="78431"/>
            <a:ext cx="2406015" cy="13221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534DD3A-52A3-47F3-B7BA-28D9B3C1BF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4866" t="6551"/>
          <a:stretch/>
        </p:blipFill>
        <p:spPr>
          <a:xfrm>
            <a:off x="5218627" y="5934456"/>
            <a:ext cx="1754746" cy="71801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5EDAD862-BD6F-43C1-A982-8F8E6A9A2625}"/>
              </a:ext>
            </a:extLst>
          </p:cNvPr>
          <p:cNvSpPr/>
          <p:nvPr userDrawn="1"/>
        </p:nvSpPr>
        <p:spPr>
          <a:xfrm>
            <a:off x="2320049" y="770643"/>
            <a:ext cx="432048" cy="432048"/>
          </a:xfrm>
          <a:prstGeom prst="ellipse">
            <a:avLst/>
          </a:prstGeom>
          <a:solidFill>
            <a:srgbClr val="38B449">
              <a:alpha val="5490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4D02F01-087C-47D7-A1E8-4A810175E46F}"/>
              </a:ext>
            </a:extLst>
          </p:cNvPr>
          <p:cNvSpPr/>
          <p:nvPr userDrawn="1"/>
        </p:nvSpPr>
        <p:spPr>
          <a:xfrm>
            <a:off x="545976" y="1681109"/>
            <a:ext cx="432048" cy="432048"/>
          </a:xfrm>
          <a:prstGeom prst="ellipse">
            <a:avLst/>
          </a:prstGeom>
          <a:solidFill>
            <a:srgbClr val="FBAF3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629E9DF-1C9E-4075-B595-926D0D8A9F85}"/>
              </a:ext>
            </a:extLst>
          </p:cNvPr>
          <p:cNvSpPr>
            <a:spLocks noChangeAspect="1"/>
          </p:cNvSpPr>
          <p:nvPr userDrawn="1"/>
        </p:nvSpPr>
        <p:spPr>
          <a:xfrm>
            <a:off x="11116577" y="5290410"/>
            <a:ext cx="241947" cy="241947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6583101-2764-45AA-87C3-323F59B07A61}"/>
              </a:ext>
            </a:extLst>
          </p:cNvPr>
          <p:cNvSpPr/>
          <p:nvPr userDrawn="1"/>
        </p:nvSpPr>
        <p:spPr>
          <a:xfrm>
            <a:off x="545976" y="4666678"/>
            <a:ext cx="432048" cy="432048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8A12286-5717-4F2C-A5B3-6E97B4AE561E}"/>
              </a:ext>
            </a:extLst>
          </p:cNvPr>
          <p:cNvSpPr>
            <a:spLocks noChangeAspect="1"/>
          </p:cNvSpPr>
          <p:nvPr userDrawn="1"/>
        </p:nvSpPr>
        <p:spPr>
          <a:xfrm>
            <a:off x="1191781" y="1317281"/>
            <a:ext cx="176400" cy="176400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80C1923-7D60-4B1F-A363-8A1B19FCF468}"/>
              </a:ext>
            </a:extLst>
          </p:cNvPr>
          <p:cNvSpPr>
            <a:spLocks noChangeAspect="1"/>
          </p:cNvSpPr>
          <p:nvPr userDrawn="1"/>
        </p:nvSpPr>
        <p:spPr>
          <a:xfrm>
            <a:off x="11182124" y="3549062"/>
            <a:ext cx="176400" cy="176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230CBF0-E768-431C-8615-DA9AE4F3B3C2}"/>
              </a:ext>
            </a:extLst>
          </p:cNvPr>
          <p:cNvSpPr/>
          <p:nvPr userDrawn="1"/>
        </p:nvSpPr>
        <p:spPr>
          <a:xfrm>
            <a:off x="11310740" y="1267400"/>
            <a:ext cx="432048" cy="432048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A5DE6B0-9B5C-4438-8B1A-B87CE5E0634E}"/>
              </a:ext>
            </a:extLst>
          </p:cNvPr>
          <p:cNvSpPr/>
          <p:nvPr userDrawn="1"/>
        </p:nvSpPr>
        <p:spPr>
          <a:xfrm>
            <a:off x="11614172" y="2421616"/>
            <a:ext cx="176400" cy="176400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A6E78D0-77CD-402E-8500-391D53F1C303}"/>
              </a:ext>
            </a:extLst>
          </p:cNvPr>
          <p:cNvSpPr>
            <a:spLocks noChangeAspect="1"/>
          </p:cNvSpPr>
          <p:nvPr userDrawn="1"/>
        </p:nvSpPr>
        <p:spPr>
          <a:xfrm>
            <a:off x="1895164" y="1425455"/>
            <a:ext cx="176400" cy="176400"/>
          </a:xfrm>
          <a:prstGeom prst="ellipse">
            <a:avLst/>
          </a:prstGeom>
          <a:solidFill>
            <a:srgbClr val="F573BF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1D3CE17-AAD2-40E2-8A51-7B329DA012D6}"/>
              </a:ext>
            </a:extLst>
          </p:cNvPr>
          <p:cNvSpPr>
            <a:spLocks noChangeAspect="1"/>
          </p:cNvSpPr>
          <p:nvPr userDrawn="1"/>
        </p:nvSpPr>
        <p:spPr>
          <a:xfrm>
            <a:off x="459945" y="3367880"/>
            <a:ext cx="284400" cy="284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54A59F9-5C24-4441-A19F-9D0DCA886ED5}"/>
              </a:ext>
            </a:extLst>
          </p:cNvPr>
          <p:cNvSpPr>
            <a:spLocks noChangeAspect="1"/>
          </p:cNvSpPr>
          <p:nvPr userDrawn="1"/>
        </p:nvSpPr>
        <p:spPr>
          <a:xfrm>
            <a:off x="9467205" y="5043663"/>
            <a:ext cx="176400" cy="176400"/>
          </a:xfrm>
          <a:prstGeom prst="ellipse">
            <a:avLst/>
          </a:prstGeom>
          <a:solidFill>
            <a:srgbClr val="38B449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E9DB7B-7692-4B26-9CC5-8482F1E56570}"/>
              </a:ext>
            </a:extLst>
          </p:cNvPr>
          <p:cNvSpPr/>
          <p:nvPr userDrawn="1"/>
        </p:nvSpPr>
        <p:spPr>
          <a:xfrm>
            <a:off x="10040903" y="914456"/>
            <a:ext cx="432048" cy="432048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A3A45E3-6869-438C-9CD2-A5B9F45AAA31}"/>
              </a:ext>
            </a:extLst>
          </p:cNvPr>
          <p:cNvSpPr/>
          <p:nvPr userDrawn="1"/>
        </p:nvSpPr>
        <p:spPr>
          <a:xfrm>
            <a:off x="10183631" y="5131863"/>
            <a:ext cx="432048" cy="432048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75AC6DA-39B2-470B-B719-9F74BB0DF038}"/>
              </a:ext>
            </a:extLst>
          </p:cNvPr>
          <p:cNvSpPr/>
          <p:nvPr userDrawn="1"/>
        </p:nvSpPr>
        <p:spPr>
          <a:xfrm>
            <a:off x="11358524" y="4129574"/>
            <a:ext cx="432048" cy="432048"/>
          </a:xfrm>
          <a:prstGeom prst="ellipse">
            <a:avLst/>
          </a:prstGeom>
          <a:solidFill>
            <a:srgbClr val="FBAF3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E56AB44-83FE-4997-932B-711FA3669FCF}"/>
              </a:ext>
            </a:extLst>
          </p:cNvPr>
          <p:cNvSpPr/>
          <p:nvPr userDrawn="1"/>
        </p:nvSpPr>
        <p:spPr>
          <a:xfrm>
            <a:off x="1983364" y="4626331"/>
            <a:ext cx="432048" cy="432048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F0A2A43-567F-44CE-BD15-AC34EAE9CED1}"/>
              </a:ext>
            </a:extLst>
          </p:cNvPr>
          <p:cNvSpPr>
            <a:spLocks noChangeAspect="1"/>
          </p:cNvSpPr>
          <p:nvPr userDrawn="1"/>
        </p:nvSpPr>
        <p:spPr>
          <a:xfrm>
            <a:off x="2847519" y="5438611"/>
            <a:ext cx="176400" cy="176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90291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892300"/>
            <a:ext cx="10363200" cy="4203700"/>
          </a:xfrm>
        </p:spPr>
        <p:txBody>
          <a:bodyPr/>
          <a:lstStyle>
            <a:lvl1pPr>
              <a:buClrTx/>
              <a:defRPr/>
            </a:lvl1pPr>
          </a:lstStyle>
          <a:p>
            <a:pPr lvl="0"/>
            <a:endParaRPr lang="en-GB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AF0BCE-6B3C-4D37-A280-F305853AF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CABADA3-8782-4591-AC1E-05164CBCA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FB59AB6-E734-43BF-AE58-E4AFFC4A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5567BC1-96F3-4D92-A7B3-8CCE00F5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229D79C-EAE4-4A83-AF42-D52F96D0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9330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90690"/>
            <a:ext cx="10363200" cy="4405310"/>
          </a:xfrm>
        </p:spPr>
        <p:txBody>
          <a:bodyPr/>
          <a:lstStyle>
            <a:lvl1pPr>
              <a:buClrTx/>
              <a:defRPr/>
            </a:lvl1pPr>
          </a:lstStyle>
          <a:p>
            <a:pPr lvl="0"/>
            <a:endParaRPr lang="en-GB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6F3E55-6A8C-4218-A6BC-0B7BF038B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AB37425-63CD-4317-93D4-17B6EA09C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4E29FFC-8372-424C-AAB4-5DB05829E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D2CF695-0D4A-4BFC-84A1-1A6BA77AB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795C253-6A96-4826-8ACA-F8B7C8A0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17460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861AC6D4-61BB-4369-9092-656E68C1A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5581650"/>
            <a:ext cx="22923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2" y="476672"/>
            <a:ext cx="11137237" cy="864096"/>
          </a:xfrm>
        </p:spPr>
        <p:txBody>
          <a:bodyPr/>
          <a:lstStyle>
            <a:lvl1pPr>
              <a:defRPr sz="4400" b="0"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435" y="1700808"/>
            <a:ext cx="10657184" cy="3456384"/>
          </a:xfrm>
        </p:spPr>
        <p:txBody>
          <a:bodyPr/>
          <a:lstStyle>
            <a:lvl1pPr marL="0" indent="0" algn="l">
              <a:buNone/>
              <a:defRPr>
                <a:solidFill>
                  <a:srgbClr val="231F20"/>
                </a:solidFill>
                <a:latin typeface="Arial" panose="020B0604020202020204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27381" y="5517233"/>
            <a:ext cx="1728192" cy="1080963"/>
          </a:xfrm>
        </p:spPr>
        <p:txBody>
          <a:bodyPr rtlCol="0"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580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A7FDCB-8489-42BD-99AD-98D43BAA5F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9A69647-ADA7-4614-B6C5-FFC17D5EB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7EFD99-5DE5-435C-92E9-DA7535D65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3200"/>
            </a:lvl1pPr>
            <a:lvl2pPr marL="742950" indent="-285750">
              <a:buClrTx/>
              <a:buFont typeface="Arial" panose="020B0604020202020204" pitchFamily="34" charset="0"/>
              <a:buChar char="•"/>
              <a:defRPr sz="3200"/>
            </a:lvl2pPr>
            <a:lvl3pPr marL="1143000" indent="-228600">
              <a:buClrTx/>
              <a:buFont typeface="Arial" panose="020B0604020202020204" pitchFamily="34" charset="0"/>
              <a:buChar char="•"/>
              <a:defRPr sz="2800"/>
            </a:lvl3pPr>
            <a:lvl4pPr marL="1562100" indent="-228600">
              <a:buClrTx/>
              <a:buFont typeface="Arial" panose="020B0604020202020204" pitchFamily="34" charset="0"/>
              <a:buChar char="•"/>
              <a:defRPr sz="2400"/>
            </a:lvl4pPr>
            <a:lvl5pPr marL="1981200" indent="-228600">
              <a:buClrTx/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776D4BC-AE7E-4640-A31E-4FA60002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2E329CF-537D-4B99-ABE5-B9260839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FD41E4-6049-4836-8718-D1692B36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698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7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2400" b="0" cap="none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000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C44FD-0441-46AC-BF5B-A207F6F4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E27E2-569C-4259-A0DE-0F97CF8D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116A3-E9E7-45B8-A952-5DCE8BD3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351B9C-83AE-480F-8827-90DB20C567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62565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ED69A8-944B-4D9C-9838-E23FA1CB35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01CFC60-30BB-4325-B593-209E7264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19C8F44-3609-4BA6-B6EB-AA4871CBB9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800"/>
            </a:lvl1pPr>
            <a:lvl2pPr marL="742950" indent="-285750">
              <a:buClrTx/>
              <a:buFont typeface="Arial" panose="020B0604020202020204" pitchFamily="34" charset="0"/>
              <a:buChar char="•"/>
              <a:defRPr sz="2800"/>
            </a:lvl2pPr>
            <a:lvl3pPr marL="1143000" indent="-228600">
              <a:buClrTx/>
              <a:buFont typeface="Arial" panose="020B0604020202020204" pitchFamily="34" charset="0"/>
              <a:buChar char="•"/>
              <a:defRPr sz="2400"/>
            </a:lvl3pPr>
            <a:lvl4pPr marL="1562100" indent="-228600">
              <a:buClrTx/>
              <a:buFont typeface="Arial" panose="020B0604020202020204" pitchFamily="34" charset="0"/>
              <a:buChar char="•"/>
              <a:defRPr sz="2000"/>
            </a:lvl4pPr>
            <a:lvl5pPr marL="1981200" indent="-228600">
              <a:buClrTx/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BBD33E3F-B756-4BCC-A4DA-DCA1901F9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800"/>
            </a:lvl1pPr>
            <a:lvl2pPr marL="742950" indent="-285750">
              <a:buClrTx/>
              <a:buFont typeface="Arial" panose="020B0604020202020204" pitchFamily="34" charset="0"/>
              <a:buChar char="•"/>
              <a:defRPr sz="2800"/>
            </a:lvl2pPr>
            <a:lvl3pPr marL="1143000" indent="-228600">
              <a:buClrTx/>
              <a:buFont typeface="Arial" panose="020B0604020202020204" pitchFamily="34" charset="0"/>
              <a:buChar char="•"/>
              <a:defRPr sz="2400"/>
            </a:lvl3pPr>
            <a:lvl4pPr marL="1562100" indent="-228600">
              <a:buClrTx/>
              <a:buFont typeface="Arial" panose="020B0604020202020204" pitchFamily="34" charset="0"/>
              <a:buChar char="•"/>
              <a:defRPr sz="2000"/>
            </a:lvl4pPr>
            <a:lvl5pPr marL="1981200" indent="-228600">
              <a:buClrTx/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9200D505-4BD2-48FD-841E-8D558132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977C9A8A-74D6-49D7-ADFF-20508B7E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6EDA456-ABBE-45F7-B705-B72842E2C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326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C80D826-388E-4B94-96C9-007A16EA63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C35B1EA-6B8F-4625-8E10-1D5739A2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A811938-9CF5-4A8F-B3A8-5584D3661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3DE5000-BCA7-4570-BC19-61583FAD1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/>
            </a:lvl1pPr>
            <a:lvl2pPr marL="742950" indent="-285750">
              <a:buClrTx/>
              <a:buFont typeface="Arial" panose="020B0604020202020204" pitchFamily="34" charset="0"/>
              <a:buChar char="•"/>
              <a:defRPr sz="2400"/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/>
            </a:lvl3pPr>
            <a:lvl4pPr marL="1562100" indent="-228600">
              <a:buClrTx/>
              <a:buFont typeface="Arial" panose="020B0604020202020204" pitchFamily="34" charset="0"/>
              <a:buChar char="•"/>
              <a:defRPr sz="1800"/>
            </a:lvl4pPr>
            <a:lvl5pPr marL="1981200" indent="-228600">
              <a:buClrTx/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56E9814-6442-4D7C-9809-8A987DE30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5D87A62-1880-4AE0-B0F1-7EA531E8A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/>
            </a:lvl1pPr>
            <a:lvl2pPr marL="742950" indent="-285750">
              <a:buClrTx/>
              <a:buFont typeface="Arial" panose="020B0604020202020204" pitchFamily="34" charset="0"/>
              <a:buChar char="•"/>
              <a:defRPr sz="2400"/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/>
            </a:lvl3pPr>
            <a:lvl4pPr marL="1562100" indent="-228600">
              <a:buClrTx/>
              <a:buFont typeface="Arial" panose="020B0604020202020204" pitchFamily="34" charset="0"/>
              <a:buChar char="•"/>
              <a:defRPr sz="1800"/>
            </a:lvl4pPr>
            <a:lvl5pPr marL="1981200" indent="-228600">
              <a:buClrTx/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EE5BE2B-A391-4818-874A-117737D0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BE472EC-273A-4851-880E-66FC61CC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7F8630F-56A9-4A73-AA89-9C913F918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8239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ABF7019-A122-43B5-A661-1FEF686DF5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3090644-FFB1-4F75-80D3-314F81CC5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9C8372-809F-4F48-9232-5DC53CB402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3E941DA-B0A1-4687-9519-53D829EF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E367A1F-0252-4A66-A33C-8E340428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305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A755E7-8DC3-4893-82BF-7EF13995D3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C630A5B-02BA-444C-92AC-BEFB3B60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605B805-83F6-4F09-ACB1-E954B96C1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94ECD8-D66A-44A8-BADB-93A34ABF8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98856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3200"/>
            </a:lvl1pPr>
            <a:lvl2pPr marL="742950" indent="-285750">
              <a:buClrTx/>
              <a:buFont typeface="Arial" panose="020B0604020202020204" pitchFamily="34" charset="0"/>
              <a:buChar char="•"/>
              <a:defRPr sz="2800"/>
            </a:lvl2pPr>
            <a:lvl3pPr marL="1143000" indent="-228600">
              <a:buClrTx/>
              <a:buFont typeface="Arial" panose="020B0604020202020204" pitchFamily="34" charset="0"/>
              <a:buChar char="•"/>
              <a:defRPr sz="2400"/>
            </a:lvl3pPr>
            <a:lvl4pPr marL="1562100" indent="-228600">
              <a:buClrTx/>
              <a:buFont typeface="Arial" panose="020B0604020202020204" pitchFamily="34" charset="0"/>
              <a:buChar char="•"/>
              <a:defRPr sz="2000"/>
            </a:lvl4pPr>
            <a:lvl5pPr marL="1981200" indent="-228600">
              <a:buClrTx/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E4203A2-A6AE-40FE-B556-634FFFB9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499BCD-CC3C-453B-9AC4-FE4B2681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51EAB1-7240-4FBA-BDBD-A0935B9CA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23369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E5C412-527C-4CF6-8BE1-11357458A7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CA249F31-7ED2-4660-85CF-EA4FA102EA32}" type="datetimeFigureOut">
              <a:rPr lang="en-GB" smtClean="0"/>
              <a:pPr/>
              <a:t>13/05/2021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5B5B39-72D3-4249-9C37-15AC9C95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6031DE-8E0C-425A-8F72-B93BC1AC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ECA58C5-8030-4342-A8E0-4582F792F3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7629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79" r:id="rId10"/>
    <p:sldLayoutId id="2147483681" r:id="rId11"/>
    <p:sldLayoutId id="2147483682" r:id="rId12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18" Type="http://schemas.openxmlformats.org/officeDocument/2006/relationships/image" Target="../media/image23.jpeg"/><Relationship Id="rId3" Type="http://schemas.openxmlformats.org/officeDocument/2006/relationships/image" Target="../media/image8.jpeg"/><Relationship Id="rId21" Type="http://schemas.openxmlformats.org/officeDocument/2006/relationships/image" Target="../media/image26.pn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17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1.jpe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5" Type="http://schemas.openxmlformats.org/officeDocument/2006/relationships/image" Target="../media/image20.jpeg"/><Relationship Id="rId10" Type="http://schemas.openxmlformats.org/officeDocument/2006/relationships/image" Target="../media/image15.jpeg"/><Relationship Id="rId19" Type="http://schemas.openxmlformats.org/officeDocument/2006/relationships/image" Target="../media/image24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1218-8664-4664-B89B-5A8EDFDDB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535" y="2587625"/>
            <a:ext cx="8712969" cy="1552575"/>
          </a:xfrm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en-GB" sz="4400" dirty="0">
                <a:solidFill>
                  <a:schemeClr val="tx1"/>
                </a:solidFill>
                <a:latin typeface="Aleo" panose="020F0502020204030203"/>
              </a:rPr>
              <a:t>Longitudinal population studies: opportunities and challenges</a:t>
            </a:r>
            <a:br>
              <a:rPr lang="en-GB" sz="4400" dirty="0">
                <a:latin typeface="Aleo" panose="020F0502020204030203"/>
              </a:rPr>
            </a:br>
            <a:r>
              <a:rPr lang="en-GB" sz="4400" dirty="0">
                <a:latin typeface="Aleo" panose="020F0502020204030203"/>
              </a:rPr>
              <a:t>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Aleo" panose="020F0502020204030203"/>
              </a:rPr>
              <a:t>Rebecca Hardy</a:t>
            </a:r>
            <a:br>
              <a:rPr lang="en-GB" sz="3200" dirty="0">
                <a:solidFill>
                  <a:schemeClr val="bg1">
                    <a:lumMod val="50000"/>
                  </a:schemeClr>
                </a:solidFill>
                <a:latin typeface="Aleo" panose="020F0502020204030203"/>
              </a:rPr>
            </a:b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Aleo" panose="020F0502020204030203"/>
              </a:rPr>
              <a:t>CLOSER Director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49E5BE1-9F07-47F6-B0C2-A60FC75ED081}"/>
              </a:ext>
            </a:extLst>
          </p:cNvPr>
          <p:cNvSpPr>
            <a:spLocks noChangeAspect="1"/>
          </p:cNvSpPr>
          <p:nvPr/>
        </p:nvSpPr>
        <p:spPr>
          <a:xfrm>
            <a:off x="11117263" y="5291138"/>
            <a:ext cx="241300" cy="241300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225093-A4D8-42EB-8FFB-439DD24EF5D9}"/>
              </a:ext>
            </a:extLst>
          </p:cNvPr>
          <p:cNvSpPr/>
          <p:nvPr/>
        </p:nvSpPr>
        <p:spPr bwMode="auto">
          <a:xfrm>
            <a:off x="200818" y="5674634"/>
            <a:ext cx="11790363" cy="1143610"/>
          </a:xfrm>
          <a:prstGeom prst="rect">
            <a:avLst/>
          </a:prstGeom>
          <a:solidFill>
            <a:schemeClr val="bg1"/>
          </a:solidFill>
          <a:ln w="508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3B9579-15FE-4104-8344-BBE8B218D49E}"/>
              </a:ext>
            </a:extLst>
          </p:cNvPr>
          <p:cNvSpPr txBox="1"/>
          <p:nvPr/>
        </p:nvSpPr>
        <p:spPr>
          <a:xfrm>
            <a:off x="809419" y="5291138"/>
            <a:ext cx="81669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effectLst/>
                <a:ea typeface="Verdana" panose="020B0604030504040204" pitchFamily="34" charset="0"/>
              </a:rPr>
              <a:t>Learning from longitudinal studies in LMIC countries: before, during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</a:rPr>
              <a:t>and after COVID-19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effectLst/>
                <a:ea typeface="Verdana" panose="020B0604030504040204" pitchFamily="34" charset="0"/>
              </a:rPr>
              <a:t> </a:t>
            </a:r>
          </a:p>
          <a:p>
            <a:pPr>
              <a:defRPr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13th May 2021</a:t>
            </a: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0968EC6A-A4A2-49AC-ACD2-DECCA1477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413" y="5817244"/>
            <a:ext cx="3273421" cy="8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2">
            <a:extLst>
              <a:ext uri="{FF2B5EF4-FFF2-40B4-BE49-F238E27FC236}">
                <a16:creationId xmlns:a16="http://schemas.microsoft.com/office/drawing/2014/main" id="{2C0E2061-35E6-4B40-9334-F62643700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4450"/>
            <a:ext cx="287338" cy="1390650"/>
          </a:xfrm>
          <a:prstGeom prst="rect">
            <a:avLst/>
          </a:prstGeom>
          <a:solidFill>
            <a:srgbClr val="38B4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4" name="AutoShape 3">
            <a:extLst>
              <a:ext uri="{FF2B5EF4-FFF2-40B4-BE49-F238E27FC236}">
                <a16:creationId xmlns:a16="http://schemas.microsoft.com/office/drawing/2014/main" id="{EB83DEE9-C1C5-4661-B23C-1EE9C03CF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78288"/>
            <a:ext cx="287338" cy="1390650"/>
          </a:xfrm>
          <a:prstGeom prst="rect">
            <a:avLst/>
          </a:prstGeom>
          <a:solidFill>
            <a:srgbClr val="00A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5" name="AutoShape 4">
            <a:extLst>
              <a:ext uri="{FF2B5EF4-FFF2-40B4-BE49-F238E27FC236}">
                <a16:creationId xmlns:a16="http://schemas.microsoft.com/office/drawing/2014/main" id="{4798829A-A285-438E-B066-1214F6C38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35263"/>
            <a:ext cx="287338" cy="1390650"/>
          </a:xfrm>
          <a:prstGeom prst="rect">
            <a:avLst/>
          </a:prstGeom>
          <a:solidFill>
            <a:srgbClr val="EC0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6" name="AutoShape 5">
            <a:extLst>
              <a:ext uri="{FF2B5EF4-FFF2-40B4-BE49-F238E27FC236}">
                <a16:creationId xmlns:a16="http://schemas.microsoft.com/office/drawing/2014/main" id="{4252C1DB-037A-48FE-9674-CA5806D82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6200"/>
            <a:ext cx="287338" cy="1389063"/>
          </a:xfrm>
          <a:prstGeom prst="rect">
            <a:avLst/>
          </a:prstGeom>
          <a:solidFill>
            <a:srgbClr val="FBA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7" name="AutoShape 6">
            <a:extLst>
              <a:ext uri="{FF2B5EF4-FFF2-40B4-BE49-F238E27FC236}">
                <a16:creationId xmlns:a16="http://schemas.microsoft.com/office/drawing/2014/main" id="{C7032CCF-99AE-4CE1-ABDF-46F355A9D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588"/>
            <a:ext cx="287338" cy="1389062"/>
          </a:xfrm>
          <a:prstGeom prst="rect">
            <a:avLst/>
          </a:prstGeom>
          <a:solidFill>
            <a:srgbClr val="652C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DE2BD7F1-1724-455F-BD85-9682794E7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1122363"/>
            <a:ext cx="1565275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A8D73F1B-7893-43F7-A51B-B1A15CD4D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1122363"/>
            <a:ext cx="1566863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6D992C34-0D14-4F48-B195-DDFAEDEC1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1054100"/>
            <a:ext cx="1452562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FA3AF0CB-C74A-4D9A-9688-16E84E5FD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163" y="838200"/>
            <a:ext cx="201453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8B1C11B-8A4E-404E-A382-9CED38FE5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51" b="30424"/>
          <a:stretch>
            <a:fillRect/>
          </a:stretch>
        </p:blipFill>
        <p:spPr bwMode="auto">
          <a:xfrm>
            <a:off x="569913" y="2851150"/>
            <a:ext cx="190023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 descr="Logo&#10;&#10;Description automatically generated">
            <a:extLst>
              <a:ext uri="{FF2B5EF4-FFF2-40B4-BE49-F238E27FC236}">
                <a16:creationId xmlns:a16="http://schemas.microsoft.com/office/drawing/2014/main" id="{A8C125FC-D9A7-4202-84D5-D73969964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43" b="20970"/>
          <a:stretch>
            <a:fillRect/>
          </a:stretch>
        </p:blipFill>
        <p:spPr bwMode="auto">
          <a:xfrm>
            <a:off x="2982913" y="2665413"/>
            <a:ext cx="1900237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92213288-E130-4B60-9E2C-BDF5ADE3F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638" y="2476500"/>
            <a:ext cx="1833562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2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E68CE3E5-66FD-4A08-B08B-FB81DF6A2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2289175"/>
            <a:ext cx="2055813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3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982A812B-C5B4-49AC-A059-515C32D20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43" b="15564"/>
          <a:stretch>
            <a:fillRect/>
          </a:stretch>
        </p:blipFill>
        <p:spPr bwMode="auto">
          <a:xfrm>
            <a:off x="6650038" y="5359400"/>
            <a:ext cx="1865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Icon&#10;&#10;Description automatically generated">
            <a:extLst>
              <a:ext uri="{FF2B5EF4-FFF2-40B4-BE49-F238E27FC236}">
                <a16:creationId xmlns:a16="http://schemas.microsoft.com/office/drawing/2014/main" id="{BBC8F5BF-EEB3-460F-8C55-34940FE81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5349875"/>
            <a:ext cx="14033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B92E1E4D-D246-406C-8430-DDD49DF36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3967163"/>
            <a:ext cx="13208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9AAF8298-C3F0-41AC-8849-345C088EF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3" b="11150"/>
          <a:stretch>
            <a:fillRect/>
          </a:stretch>
        </p:blipFill>
        <p:spPr bwMode="auto">
          <a:xfrm>
            <a:off x="3159125" y="3833813"/>
            <a:ext cx="186531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7" descr="Logo, company name&#10;&#10;Description automatically generated">
            <a:extLst>
              <a:ext uri="{FF2B5EF4-FFF2-40B4-BE49-F238E27FC236}">
                <a16:creationId xmlns:a16="http://schemas.microsoft.com/office/drawing/2014/main" id="{FF82F2D1-AB0D-4CDA-8847-A41E7459A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0" b="30463"/>
          <a:stretch>
            <a:fillRect/>
          </a:stretch>
        </p:blipFill>
        <p:spPr bwMode="auto">
          <a:xfrm>
            <a:off x="9974263" y="4232275"/>
            <a:ext cx="19637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0E9BCE71-0534-448B-9261-8A1068A3F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04" b="31676"/>
          <a:stretch>
            <a:fillRect/>
          </a:stretch>
        </p:blipFill>
        <p:spPr bwMode="auto">
          <a:xfrm>
            <a:off x="7337425" y="4232275"/>
            <a:ext cx="2157413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9" descr="A picture containing text&#10;&#10;Description automatically generated">
            <a:extLst>
              <a:ext uri="{FF2B5EF4-FFF2-40B4-BE49-F238E27FC236}">
                <a16:creationId xmlns:a16="http://schemas.microsoft.com/office/drawing/2014/main" id="{0214AC23-B35C-42E8-B269-FFD55E9B5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463" y="1020763"/>
            <a:ext cx="1824037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8E00E41-1D40-4784-B4C7-5229EAC74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0" b="22958"/>
          <a:stretch>
            <a:fillRect/>
          </a:stretch>
        </p:blipFill>
        <p:spPr bwMode="auto">
          <a:xfrm>
            <a:off x="4208463" y="5624513"/>
            <a:ext cx="191135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2">
            <a:extLst>
              <a:ext uri="{FF2B5EF4-FFF2-40B4-BE49-F238E27FC236}">
                <a16:creationId xmlns:a16="http://schemas.microsoft.com/office/drawing/2014/main" id="{BCEC79CD-3461-4941-A758-2C817E86C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260350"/>
            <a:ext cx="71008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Aleo" pitchFamily="34" charset="0"/>
              </a:rPr>
              <a:t>CLOSER partner studies</a:t>
            </a:r>
          </a:p>
        </p:txBody>
      </p:sp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6F9FF9E-6C0C-4048-94FB-3BA8CD2E8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288" y="2843213"/>
            <a:ext cx="1385887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F70D5DF-3E91-4180-9846-769B6CEA1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1" b="27837"/>
          <a:stretch>
            <a:fillRect/>
          </a:stretch>
        </p:blipFill>
        <p:spPr bwMode="auto">
          <a:xfrm>
            <a:off x="495300" y="4198938"/>
            <a:ext cx="2055813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8" descr="A picture containing diagram&#10;&#10;Description automatically generated">
            <a:extLst>
              <a:ext uri="{FF2B5EF4-FFF2-40B4-BE49-F238E27FC236}">
                <a16:creationId xmlns:a16="http://schemas.microsoft.com/office/drawing/2014/main" id="{EE27F972-4DB1-4198-A87D-0187A8CEA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5507038"/>
            <a:ext cx="1295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36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2">
            <a:extLst>
              <a:ext uri="{FF2B5EF4-FFF2-40B4-BE49-F238E27FC236}">
                <a16:creationId xmlns:a16="http://schemas.microsoft.com/office/drawing/2014/main" id="{2CAF1B73-8A46-4DCE-B141-6C7D7E957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260350"/>
            <a:ext cx="96331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Aleo" pitchFamily="34" charset="0"/>
              </a:rPr>
              <a:t>Making the most of longitudinal data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F85152E-035E-4EE4-AEEB-78B4A8C79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68" y="1162209"/>
            <a:ext cx="115443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eaLnBrk="0" hangingPunct="0"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eaLnBrk="0" hangingPunct="0"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eaLnBrk="0" hangingPunct="0"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eaLnBrk="0" hangingPunct="0"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285750" indent="-285750">
              <a:spcBef>
                <a:spcPct val="20000"/>
              </a:spcBef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latin typeface="+mn-lt"/>
              </a:rPr>
              <a:t>Repeated measures across the life course to track change</a:t>
            </a:r>
          </a:p>
          <a:p>
            <a:pPr marL="285750" indent="-285750">
              <a:spcBef>
                <a:spcPct val="20000"/>
              </a:spcBef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latin typeface="+mn-lt"/>
              </a:rPr>
              <a:t>Give voice to different generations and understand the varying social contexts in which people live</a:t>
            </a:r>
          </a:p>
          <a:p>
            <a:pPr lvl="1" algn="l">
              <a:spcBef>
                <a:spcPct val="20000"/>
              </a:spcBef>
              <a:buClr>
                <a:srgbClr val="920049"/>
              </a:buClr>
              <a:defRPr/>
            </a:pPr>
            <a:endParaRPr lang="en-GB" altLang="en-US" sz="2400" dirty="0">
              <a:solidFill>
                <a:srgbClr val="91695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920049"/>
              </a:buClr>
              <a:defRPr/>
            </a:pPr>
            <a:endParaRPr lang="en-GB" altLang="en-US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8B13E1-346F-46F1-B26F-E5891960D0DC}"/>
              </a:ext>
            </a:extLst>
          </p:cNvPr>
          <p:cNvGrpSpPr/>
          <p:nvPr/>
        </p:nvGrpSpPr>
        <p:grpSpPr>
          <a:xfrm>
            <a:off x="1206837" y="3337973"/>
            <a:ext cx="10120985" cy="3306735"/>
            <a:chOff x="1206837" y="3337973"/>
            <a:chExt cx="10120985" cy="3306735"/>
          </a:xfrm>
        </p:grpSpPr>
        <p:pic>
          <p:nvPicPr>
            <p:cNvPr id="5" name="Picture 1">
              <a:extLst>
                <a:ext uri="{FF2B5EF4-FFF2-40B4-BE49-F238E27FC236}">
                  <a16:creationId xmlns:a16="http://schemas.microsoft.com/office/drawing/2014/main" id="{C9B78A63-8D72-4C02-B454-748036F89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0809" y="3337973"/>
              <a:ext cx="4283193" cy="2905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9FFE5AA4-0B9F-443C-86C4-CC4124163BBC}"/>
                </a:ext>
              </a:extLst>
            </p:cNvPr>
            <p:cNvCxnSpPr/>
            <p:nvPr/>
          </p:nvCxnSpPr>
          <p:spPr bwMode="auto">
            <a:xfrm>
              <a:off x="2711624" y="4700259"/>
              <a:ext cx="1017251" cy="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D409338-79E6-4CF8-A774-6EFD4E23FA0A}"/>
                </a:ext>
              </a:extLst>
            </p:cNvPr>
            <p:cNvCxnSpPr/>
            <p:nvPr/>
          </p:nvCxnSpPr>
          <p:spPr bwMode="auto">
            <a:xfrm>
              <a:off x="8273210" y="4700259"/>
              <a:ext cx="847005" cy="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424F036-C3DA-40F5-9C32-566469A75CFF}"/>
                </a:ext>
              </a:extLst>
            </p:cNvPr>
            <p:cNvSpPr txBox="1"/>
            <p:nvPr/>
          </p:nvSpPr>
          <p:spPr>
            <a:xfrm>
              <a:off x="1206837" y="4351883"/>
              <a:ext cx="15383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>
                  <a:solidFill>
                    <a:schemeClr val="accent3"/>
                  </a:solidFill>
                  <a:latin typeface="+mj-lt"/>
                </a:rPr>
                <a:t>Life course </a:t>
              </a:r>
            </a:p>
            <a:p>
              <a:r>
                <a:rPr lang="en-GB" sz="1800" dirty="0">
                  <a:solidFill>
                    <a:schemeClr val="accent3"/>
                  </a:solidFill>
                  <a:latin typeface="+mj-lt"/>
                </a:rPr>
                <a:t>determinants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BE80651-142F-4289-8F51-5F69DA97DC1B}"/>
                </a:ext>
              </a:extLst>
            </p:cNvPr>
            <p:cNvSpPr txBox="1"/>
            <p:nvPr/>
          </p:nvSpPr>
          <p:spPr>
            <a:xfrm>
              <a:off x="9198937" y="4351883"/>
              <a:ext cx="21288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>
                  <a:solidFill>
                    <a:schemeClr val="accent3"/>
                  </a:solidFill>
                  <a:latin typeface="+mj-lt"/>
                </a:rPr>
                <a:t>Later life health</a:t>
              </a:r>
            </a:p>
            <a:p>
              <a:r>
                <a:rPr lang="en-GB" sz="1800" dirty="0">
                  <a:solidFill>
                    <a:schemeClr val="accent3"/>
                  </a:solidFill>
                  <a:latin typeface="+mj-lt"/>
                </a:rPr>
                <a:t>outcomes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893FA52-E648-4FC2-913C-49104724D748}"/>
                </a:ext>
              </a:extLst>
            </p:cNvPr>
            <p:cNvCxnSpPr/>
            <p:nvPr/>
          </p:nvCxnSpPr>
          <p:spPr bwMode="auto">
            <a:xfrm>
              <a:off x="2192144" y="5115934"/>
              <a:ext cx="0" cy="15287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A2BEA90-AC21-4E18-B304-C5D61979C126}"/>
                </a:ext>
              </a:extLst>
            </p:cNvPr>
            <p:cNvCxnSpPr/>
            <p:nvPr/>
          </p:nvCxnSpPr>
          <p:spPr bwMode="auto">
            <a:xfrm>
              <a:off x="2192144" y="6611451"/>
              <a:ext cx="769135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2E00D1B-DA15-4A36-A098-0949A7B24B6E}"/>
                </a:ext>
              </a:extLst>
            </p:cNvPr>
            <p:cNvCxnSpPr/>
            <p:nvPr/>
          </p:nvCxnSpPr>
          <p:spPr bwMode="auto">
            <a:xfrm flipV="1">
              <a:off x="9851597" y="5030117"/>
              <a:ext cx="0" cy="1581334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19787618-7C4A-441D-98EC-29357CDC207C}"/>
              </a:ext>
            </a:extLst>
          </p:cNvPr>
          <p:cNvSpPr txBox="1"/>
          <p:nvPr/>
        </p:nvSpPr>
        <p:spPr>
          <a:xfrm>
            <a:off x="4960376" y="3018612"/>
            <a:ext cx="215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3"/>
                </a:solidFill>
                <a:latin typeface="+mj-lt"/>
              </a:rPr>
              <a:t>Life course trajectory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AAF1BA-9561-4C27-AB72-FB33F4C39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888" y="6075068"/>
            <a:ext cx="29624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>
              <a:defRPr i="1">
                <a:solidFill>
                  <a:schemeClr val="tx1"/>
                </a:solidFill>
                <a:latin typeface="Verdana" pitchFamily="34" charset="0"/>
              </a:defRPr>
            </a:lvl5pPr>
            <a:lvl6pPr marL="25146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6pPr>
            <a:lvl7pPr marL="29718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7pPr>
            <a:lvl8pPr marL="34290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8pPr>
            <a:lvl9pPr marL="38862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GB" altLang="en-US" sz="1800" dirty="0">
                <a:latin typeface="+mn-lt"/>
                <a:ea typeface="MS PGothic" pitchFamily="34" charset="-128"/>
              </a:rPr>
              <a:t>O’Hare et al. JAMA </a:t>
            </a:r>
            <a:r>
              <a:rPr lang="en-GB" altLang="en-US" sz="1800" dirty="0" err="1">
                <a:latin typeface="+mn-lt"/>
                <a:ea typeface="MS PGothic" pitchFamily="34" charset="-128"/>
              </a:rPr>
              <a:t>Peds</a:t>
            </a:r>
            <a:r>
              <a:rPr lang="en-GB" altLang="en-US" sz="1800" dirty="0">
                <a:latin typeface="+mn-lt"/>
                <a:ea typeface="MS PGothic" pitchFamily="34" charset="-128"/>
              </a:rPr>
              <a:t> 2018</a:t>
            </a:r>
          </a:p>
        </p:txBody>
      </p:sp>
      <p:sp>
        <p:nvSpPr>
          <p:cNvPr id="15" name="AutoShape 2">
            <a:extLst>
              <a:ext uri="{FF2B5EF4-FFF2-40B4-BE49-F238E27FC236}">
                <a16:creationId xmlns:a16="http://schemas.microsoft.com/office/drawing/2014/main" id="{3568671D-7F18-479C-9ACB-CC0D6E30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4450"/>
            <a:ext cx="287338" cy="1390650"/>
          </a:xfrm>
          <a:prstGeom prst="rect">
            <a:avLst/>
          </a:prstGeom>
          <a:solidFill>
            <a:srgbClr val="38B4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AutoShape 3">
            <a:extLst>
              <a:ext uri="{FF2B5EF4-FFF2-40B4-BE49-F238E27FC236}">
                <a16:creationId xmlns:a16="http://schemas.microsoft.com/office/drawing/2014/main" id="{10DF73A4-0BEB-40D9-930E-588488B4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78288"/>
            <a:ext cx="287338" cy="1390650"/>
          </a:xfrm>
          <a:prstGeom prst="rect">
            <a:avLst/>
          </a:prstGeom>
          <a:solidFill>
            <a:srgbClr val="00A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AutoShape 4">
            <a:extLst>
              <a:ext uri="{FF2B5EF4-FFF2-40B4-BE49-F238E27FC236}">
                <a16:creationId xmlns:a16="http://schemas.microsoft.com/office/drawing/2014/main" id="{04A26022-47F2-47F7-9CC9-20BA22C9D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35263"/>
            <a:ext cx="287338" cy="1390650"/>
          </a:xfrm>
          <a:prstGeom prst="rect">
            <a:avLst/>
          </a:prstGeom>
          <a:solidFill>
            <a:srgbClr val="EC0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AutoShape 5">
            <a:extLst>
              <a:ext uri="{FF2B5EF4-FFF2-40B4-BE49-F238E27FC236}">
                <a16:creationId xmlns:a16="http://schemas.microsoft.com/office/drawing/2014/main" id="{FF0FA912-974F-4378-BD9E-D50BA1388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6200"/>
            <a:ext cx="287338" cy="1389063"/>
          </a:xfrm>
          <a:prstGeom prst="rect">
            <a:avLst/>
          </a:prstGeom>
          <a:solidFill>
            <a:srgbClr val="FBA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AutoShape 6">
            <a:extLst>
              <a:ext uri="{FF2B5EF4-FFF2-40B4-BE49-F238E27FC236}">
                <a16:creationId xmlns:a16="http://schemas.microsoft.com/office/drawing/2014/main" id="{27B4CD38-00EC-4FB7-B8FD-A17611E9B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588"/>
            <a:ext cx="287338" cy="1389062"/>
          </a:xfrm>
          <a:prstGeom prst="rect">
            <a:avLst/>
          </a:prstGeom>
          <a:solidFill>
            <a:srgbClr val="652C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7446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2">
            <a:extLst>
              <a:ext uri="{FF2B5EF4-FFF2-40B4-BE49-F238E27FC236}">
                <a16:creationId xmlns:a16="http://schemas.microsoft.com/office/drawing/2014/main" id="{2CAF1B73-8A46-4DCE-B141-6C7D7E957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260350"/>
            <a:ext cx="96331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Aleo" pitchFamily="34" charset="0"/>
              </a:rPr>
              <a:t>Making the most of longitudinal data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BD4D206-0B17-4926-AEDA-E979618F8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54" y="4191041"/>
            <a:ext cx="8473368" cy="256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spcBef>
                <a:spcPct val="20000"/>
              </a:spcBef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800100" indent="-342900" algn="l">
              <a:spcBef>
                <a:spcPct val="20000"/>
              </a:spcBef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algn="l">
              <a:spcBef>
                <a:spcPct val="20000"/>
              </a:spcBef>
              <a:buClr>
                <a:srgbClr val="920049"/>
              </a:buClr>
              <a:buChar char="•"/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algn="l">
              <a:spcBef>
                <a:spcPct val="20000"/>
              </a:spcBef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algn="l">
              <a:spcBef>
                <a:spcPct val="20000"/>
              </a:spcBef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>
              <a:buClr>
                <a:schemeClr val="accent4"/>
              </a:buClr>
              <a:buNone/>
            </a:pPr>
            <a:r>
              <a:rPr lang="en-GB" sz="2400" b="1" dirty="0">
                <a:latin typeface="+mn-lt"/>
              </a:rPr>
              <a:t>Impact of health or social events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Health diagnosis and treatment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Menopause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Retirement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COVID-19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5D87D4-B80B-4883-9F8E-EF43370F3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1000819"/>
            <a:ext cx="3750614" cy="246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AD9BE6CC-074D-4652-9592-C8F1B8F65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1" y="3426677"/>
            <a:ext cx="4724379" cy="342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200BBB4C-3D2C-4795-B11A-4EF9B3E3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016" y="4213609"/>
            <a:ext cx="568863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spcBef>
                <a:spcPct val="20000"/>
              </a:spcBef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800100" indent="-342900" algn="l">
              <a:spcBef>
                <a:spcPct val="20000"/>
              </a:spcBef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algn="l">
              <a:spcBef>
                <a:spcPct val="20000"/>
              </a:spcBef>
              <a:buClr>
                <a:srgbClr val="920049"/>
              </a:buClr>
              <a:buChar char="•"/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algn="l">
              <a:spcBef>
                <a:spcPct val="20000"/>
              </a:spcBef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algn="l">
              <a:spcBef>
                <a:spcPct val="20000"/>
              </a:spcBef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>
              <a:buClr>
                <a:schemeClr val="accent4"/>
              </a:buClr>
              <a:buNone/>
            </a:pPr>
            <a:r>
              <a:rPr lang="en-GB" sz="2400" b="1" dirty="0">
                <a:latin typeface="+mn-lt"/>
              </a:rPr>
              <a:t>Differences by time and place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Across generations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Across regions</a:t>
            </a:r>
          </a:p>
          <a:p>
            <a:pPr lvl="1">
              <a:buClr>
                <a:schemeClr val="accent4"/>
              </a:buClr>
            </a:pPr>
            <a:r>
              <a:rPr lang="en-GB" sz="2400" dirty="0">
                <a:latin typeface="+mn-lt"/>
              </a:rPr>
              <a:t>Across countries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6E3C138-A72E-46C0-AC4C-5EC83B82C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227" y="3742690"/>
            <a:ext cx="26087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>
              <a:defRPr i="1">
                <a:solidFill>
                  <a:schemeClr val="tx1"/>
                </a:solidFill>
                <a:latin typeface="Verdana" pitchFamily="34" charset="0"/>
              </a:defRPr>
            </a:lvl5pPr>
            <a:lvl6pPr marL="25146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6pPr>
            <a:lvl7pPr marL="29718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7pPr>
            <a:lvl8pPr marL="34290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8pPr>
            <a:lvl9pPr marL="3886200" eaLnBrk="0" hangingPunct="0">
              <a:defRPr i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GB" altLang="en-US" sz="1800" dirty="0">
                <a:latin typeface="+mn-lt"/>
                <a:ea typeface="MS PGothic" pitchFamily="34" charset="-128"/>
              </a:rPr>
              <a:t>O’Keeffe et al. Heart 2020</a:t>
            </a: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F95C13F6-7286-4AD9-AD52-E9F8811BC9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133381"/>
            <a:ext cx="4552557" cy="24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C0ADEE3C-DA08-4912-ACD5-0FB68A044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831" y="3748133"/>
            <a:ext cx="36687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  <a:cs typeface="Arial" panose="020B0604020202020204" pitchFamily="34" charset="0"/>
              </a:rPr>
              <a:t>Bann et al. Lancet Public Health 2018</a:t>
            </a: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8B333AFB-9677-4ED0-98C8-6A52197A4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0716"/>
            <a:ext cx="287338" cy="1390650"/>
          </a:xfrm>
          <a:prstGeom prst="rect">
            <a:avLst/>
          </a:prstGeom>
          <a:solidFill>
            <a:srgbClr val="38B4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76393D59-3082-4E14-A5DF-23638CDBA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12022"/>
            <a:ext cx="287338" cy="1390650"/>
          </a:xfrm>
          <a:prstGeom prst="rect">
            <a:avLst/>
          </a:prstGeom>
          <a:solidFill>
            <a:srgbClr val="00A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5C2C0BE2-4A5A-4537-8E9C-AB522D4B0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8997"/>
            <a:ext cx="287338" cy="1390650"/>
          </a:xfrm>
          <a:prstGeom prst="rect">
            <a:avLst/>
          </a:prstGeom>
          <a:solidFill>
            <a:srgbClr val="EC0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AutoShape 5">
            <a:extLst>
              <a:ext uri="{FF2B5EF4-FFF2-40B4-BE49-F238E27FC236}">
                <a16:creationId xmlns:a16="http://schemas.microsoft.com/office/drawing/2014/main" id="{D03FA463-3DCF-4FD2-BD4B-2A4943F09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9934"/>
            <a:ext cx="287338" cy="1389063"/>
          </a:xfrm>
          <a:prstGeom prst="rect">
            <a:avLst/>
          </a:prstGeom>
          <a:solidFill>
            <a:srgbClr val="FBA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AutoShape 6">
            <a:extLst>
              <a:ext uri="{FF2B5EF4-FFF2-40B4-BE49-F238E27FC236}">
                <a16:creationId xmlns:a16="http://schemas.microsoft.com/office/drawing/2014/main" id="{DF7E0408-BC4B-4233-B495-C4470092E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96322"/>
            <a:ext cx="287338" cy="1389062"/>
          </a:xfrm>
          <a:prstGeom prst="rect">
            <a:avLst/>
          </a:prstGeom>
          <a:solidFill>
            <a:srgbClr val="652C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7960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2">
            <a:extLst>
              <a:ext uri="{FF2B5EF4-FFF2-40B4-BE49-F238E27FC236}">
                <a16:creationId xmlns:a16="http://schemas.microsoft.com/office/drawing/2014/main" id="{2CAF1B73-8A46-4DCE-B141-6C7D7E957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47" y="404664"/>
            <a:ext cx="96331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Aleo" pitchFamily="34" charset="0"/>
              </a:rPr>
              <a:t>Challenges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BD4D206-0B17-4926-AEDA-E979618F8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70" y="1397304"/>
            <a:ext cx="11120660" cy="67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>
              <a:spcBef>
                <a:spcPct val="20000"/>
              </a:spcBef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800100" indent="-342900" algn="l">
              <a:spcBef>
                <a:spcPct val="20000"/>
              </a:spcBef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algn="l">
              <a:spcBef>
                <a:spcPct val="20000"/>
              </a:spcBef>
              <a:buClr>
                <a:srgbClr val="920049"/>
              </a:buClr>
              <a:buChar char="•"/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algn="l">
              <a:spcBef>
                <a:spcPct val="20000"/>
              </a:spcBef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algn="l">
              <a:spcBef>
                <a:spcPct val="20000"/>
              </a:spcBef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COVID-19 pandemic accelerated trends towards: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Remote data collection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Data linkage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GB" sz="2800" dirty="0">
              <a:latin typeface="+mn-lt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Harmonisation of measures </a:t>
            </a:r>
            <a:r>
              <a:rPr lang="en-GB" sz="2800" b="1" dirty="0">
                <a:latin typeface="+mn-lt"/>
              </a:rPr>
              <a:t>within </a:t>
            </a:r>
            <a:r>
              <a:rPr lang="en-GB" sz="2800" dirty="0">
                <a:latin typeface="+mn-lt"/>
              </a:rPr>
              <a:t>(as well as between) studies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Planning and timing of data collections 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Participant (and public) engagement</a:t>
            </a:r>
          </a:p>
          <a:p>
            <a:pPr>
              <a:buClr>
                <a:schemeClr val="accent2"/>
              </a:buClr>
            </a:pPr>
            <a:r>
              <a:rPr lang="en-GB" sz="2800" dirty="0">
                <a:latin typeface="+mn-lt"/>
              </a:rPr>
              <a:t>Training and capacity building of the next generation of study staff and researchers</a:t>
            </a:r>
          </a:p>
          <a:p>
            <a:pPr>
              <a:buClr>
                <a:schemeClr val="accent2"/>
              </a:buClr>
            </a:pPr>
            <a:r>
              <a:rPr lang="en-GB" sz="2800" dirty="0">
                <a:latin typeface="+mn-lt"/>
              </a:rPr>
              <a:t>Impact</a:t>
            </a:r>
          </a:p>
          <a:p>
            <a:endParaRPr lang="en-GB" sz="2400" dirty="0"/>
          </a:p>
          <a:p>
            <a:pPr lvl="1"/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F1654433-D188-4759-8406-774B8E085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4450"/>
            <a:ext cx="287338" cy="1390650"/>
          </a:xfrm>
          <a:prstGeom prst="rect">
            <a:avLst/>
          </a:prstGeom>
          <a:solidFill>
            <a:srgbClr val="38B4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AFC4150C-F71E-4628-A239-12F1106D3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78288"/>
            <a:ext cx="287338" cy="1390650"/>
          </a:xfrm>
          <a:prstGeom prst="rect">
            <a:avLst/>
          </a:prstGeom>
          <a:solidFill>
            <a:srgbClr val="00A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E55906C7-94C5-4323-B199-6B5378156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35263"/>
            <a:ext cx="287338" cy="1390650"/>
          </a:xfrm>
          <a:prstGeom prst="rect">
            <a:avLst/>
          </a:prstGeom>
          <a:solidFill>
            <a:srgbClr val="EC0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4CBD3049-95A5-4B0E-B011-CE10CBE25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6200"/>
            <a:ext cx="287338" cy="1389063"/>
          </a:xfrm>
          <a:prstGeom prst="rect">
            <a:avLst/>
          </a:prstGeom>
          <a:solidFill>
            <a:srgbClr val="FBA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FF7F6EBC-2CCE-479B-8D40-6C70C45BC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588"/>
            <a:ext cx="287338" cy="1389062"/>
          </a:xfrm>
          <a:prstGeom prst="rect">
            <a:avLst/>
          </a:prstGeom>
          <a:solidFill>
            <a:srgbClr val="652C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1989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ULHA WARM GRAY Powerpoint Template">
  <a:themeElements>
    <a:clrScheme name="CLOSER">
      <a:dk1>
        <a:srgbClr val="231F20"/>
      </a:dk1>
      <a:lt1>
        <a:sysClr val="window" lastClr="FFFFFF"/>
      </a:lt1>
      <a:dk2>
        <a:srgbClr val="838384"/>
      </a:dk2>
      <a:lt2>
        <a:srgbClr val="EEECE1"/>
      </a:lt2>
      <a:accent1>
        <a:srgbClr val="652C90"/>
      </a:accent1>
      <a:accent2>
        <a:srgbClr val="FBAF3F"/>
      </a:accent2>
      <a:accent3>
        <a:srgbClr val="EC008B"/>
      </a:accent3>
      <a:accent4>
        <a:srgbClr val="00ADEF"/>
      </a:accent4>
      <a:accent5>
        <a:srgbClr val="38B449"/>
      </a:accent5>
      <a:accent6>
        <a:srgbClr val="838384"/>
      </a:accent6>
      <a:hlink>
        <a:srgbClr val="3366CC"/>
      </a:hlink>
      <a:folHlink>
        <a:srgbClr val="9900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ULHA WARM GRAY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HA WARM GRAY 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LHA WARM GRAY 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HA WARM GRAY 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HA WARM GRAY 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HA WARM GRAY 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HA WARM GRAY 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ULHA WARM GRAY Powerpoint Template</Template>
  <TotalTime>24863</TotalTime>
  <Words>176</Words>
  <Application>Microsoft Office PowerPoint</Application>
  <PresentationFormat>Widescreen</PresentationFormat>
  <Paragraphs>39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Aleo</vt:lpstr>
      <vt:lpstr>Arial</vt:lpstr>
      <vt:lpstr>Calibri</vt:lpstr>
      <vt:lpstr>Times</vt:lpstr>
      <vt:lpstr>Times New Roman</vt:lpstr>
      <vt:lpstr>Verdana</vt:lpstr>
      <vt:lpstr>ULHA WARM GRAY Powerpoint Template</vt:lpstr>
      <vt:lpstr>Longitudinal population studies: opportunities and challenges  Rebecca Hardy CLOSER Director</vt:lpstr>
      <vt:lpstr>PowerPoint Presentation</vt:lpstr>
      <vt:lpstr>PowerPoint Presentation</vt:lpstr>
      <vt:lpstr>PowerPoint Presentation</vt:lpstr>
      <vt:lpstr>PowerPoint Presentation</vt:lpstr>
    </vt:vector>
  </TitlesOfParts>
  <Company>MRC-NSHD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Hardy;Dara O'Neill</dc:creator>
  <cp:lastModifiedBy>Hardy, Rebecca</cp:lastModifiedBy>
  <cp:revision>661</cp:revision>
  <cp:lastPrinted>2014-03-12T16:53:30Z</cp:lastPrinted>
  <dcterms:created xsi:type="dcterms:W3CDTF">2008-08-07T09:11:14Z</dcterms:created>
  <dcterms:modified xsi:type="dcterms:W3CDTF">2021-05-13T12:58:02Z</dcterms:modified>
</cp:coreProperties>
</file>